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7" r:id="rId2"/>
    <p:sldId id="277" r:id="rId3"/>
    <p:sldId id="281" r:id="rId4"/>
    <p:sldId id="285" r:id="rId5"/>
    <p:sldId id="284" r:id="rId6"/>
    <p:sldId id="262" r:id="rId7"/>
    <p:sldId id="275" r:id="rId8"/>
    <p:sldId id="276" r:id="rId9"/>
    <p:sldId id="283" r:id="rId10"/>
    <p:sldId id="286" r:id="rId11"/>
  </p:sldIdLst>
  <p:sldSz cx="9144000" cy="6858000" type="screen4x3"/>
  <p:notesSz cx="6858000" cy="9144000"/>
  <p:custShowLst>
    <p:custShow name="vetrenjace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-1962" y="-11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D208-1539-4057-9F01-9573219F47A7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974FD98-0CEF-4D49-A11D-BAD073AC0D8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D208-1539-4057-9F01-9573219F47A7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FD98-0CEF-4D49-A11D-BAD073AC0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D208-1539-4057-9F01-9573219F47A7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FD98-0CEF-4D49-A11D-BAD073AC0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D208-1539-4057-9F01-9573219F47A7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FD98-0CEF-4D49-A11D-BAD073AC0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D208-1539-4057-9F01-9573219F47A7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FD98-0CEF-4D49-A11D-BAD073AC0D8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D208-1539-4057-9F01-9573219F47A7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FD98-0CEF-4D49-A11D-BAD073AC0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D208-1539-4057-9F01-9573219F47A7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FD98-0CEF-4D49-A11D-BAD073AC0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D208-1539-4057-9F01-9573219F47A7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FD98-0CEF-4D49-A11D-BAD073AC0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D208-1539-4057-9F01-9573219F47A7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FD98-0CEF-4D49-A11D-BAD073AC0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D208-1539-4057-9F01-9573219F47A7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FD98-0CEF-4D49-A11D-BAD073AC0D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D208-1539-4057-9F01-9573219F47A7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FD98-0CEF-4D49-A11D-BAD073AC0D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9FCD208-1539-4057-9F01-9573219F47A7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974FD98-0CEF-4D49-A11D-BAD073AC0D8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audio" Target="../media/media2.wav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3.png"/><Relationship Id="rId2" Type="http://schemas.microsoft.com/office/2007/relationships/media" Target="../media/media2.wav"/><Relationship Id="rId16" Type="http://schemas.openxmlformats.org/officeDocument/2006/relationships/image" Target="../media/image15.jpeg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jpg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3.png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26.png"/><Relationship Id="rId2" Type="http://schemas.microsoft.com/office/2007/relationships/media" Target="../media/media7.wav"/><Relationship Id="rId1" Type="http://schemas.openxmlformats.org/officeDocument/2006/relationships/tags" Target="../tags/tag5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wav"/><Relationship Id="rId7" Type="http://schemas.openxmlformats.org/officeDocument/2006/relationships/image" Target="../media/image28.jpg"/><Relationship Id="rId2" Type="http://schemas.microsoft.com/office/2007/relationships/media" Target="../media/media8.wav"/><Relationship Id="rId1" Type="http://schemas.openxmlformats.org/officeDocument/2006/relationships/tags" Target="../tags/tag6.xml"/><Relationship Id="rId6" Type="http://schemas.openxmlformats.org/officeDocument/2006/relationships/image" Target="../media/image27.jpeg"/><Relationship Id="rId5" Type="http://schemas.openxmlformats.org/officeDocument/2006/relationships/hyperlink" Target="https://www.kakopedija.com/wp-content/uploads/2012/04/kako-rade-vetrenjace.jpg" TargetMode="Externa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audio" Target="../media/media9.wav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microsoft.com/office/2007/relationships/media" Target="../media/media9.wav"/><Relationship Id="rId1" Type="http://schemas.openxmlformats.org/officeDocument/2006/relationships/tags" Target="../tags/tag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3.jpeg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79" y="0"/>
            <a:ext cx="7892603" cy="605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01000" y="457200"/>
            <a:ext cx="990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3600" dirty="0">
                <a:latin typeface="Matura MT Script Capitals" pitchFamily="66" charset="0"/>
              </a:rPr>
              <a:t>В </a:t>
            </a:r>
          </a:p>
          <a:p>
            <a:r>
              <a:rPr lang="sr-Cyrl-CS" sz="3600" dirty="0">
                <a:latin typeface="Matura MT Script Capitals" pitchFamily="66" charset="0"/>
              </a:rPr>
              <a:t>е </a:t>
            </a:r>
          </a:p>
          <a:p>
            <a:r>
              <a:rPr lang="sr-Cyrl-CS" sz="3600" dirty="0">
                <a:latin typeface="Matura MT Script Capitals" pitchFamily="66" charset="0"/>
              </a:rPr>
              <a:t>т </a:t>
            </a:r>
          </a:p>
          <a:p>
            <a:r>
              <a:rPr lang="sr-Cyrl-CS" sz="3600" dirty="0">
                <a:latin typeface="Matura MT Script Capitals" pitchFamily="66" charset="0"/>
              </a:rPr>
              <a:t>р </a:t>
            </a:r>
          </a:p>
          <a:p>
            <a:r>
              <a:rPr lang="sr-Cyrl-CS" sz="3600" dirty="0">
                <a:latin typeface="Matura MT Script Capitals" pitchFamily="66" charset="0"/>
              </a:rPr>
              <a:t>е </a:t>
            </a:r>
          </a:p>
          <a:p>
            <a:r>
              <a:rPr lang="sr-Cyrl-CS" sz="3600" dirty="0">
                <a:latin typeface="Matura MT Script Capitals" pitchFamily="66" charset="0"/>
              </a:rPr>
              <a:t>њ </a:t>
            </a:r>
          </a:p>
          <a:p>
            <a:r>
              <a:rPr lang="sr-Cyrl-CS" sz="3600" dirty="0">
                <a:latin typeface="Matura MT Script Capitals" pitchFamily="66" charset="0"/>
              </a:rPr>
              <a:t>а </a:t>
            </a:r>
          </a:p>
          <a:p>
            <a:r>
              <a:rPr lang="sr-Cyrl-CS" sz="3600" dirty="0">
                <a:latin typeface="Matura MT Script Capitals" pitchFamily="66" charset="0"/>
              </a:rPr>
              <a:t>ч </a:t>
            </a:r>
          </a:p>
          <a:p>
            <a:r>
              <a:rPr lang="sr-Cyrl-CS" sz="3600" dirty="0">
                <a:latin typeface="Matura MT Script Capitals" pitchFamily="66" charset="0"/>
              </a:rPr>
              <a:t>е</a:t>
            </a:r>
            <a:endParaRPr lang="en-US" sz="3600" dirty="0">
              <a:latin typeface="Matura MT Script Capital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6055532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3600" dirty="0">
                <a:solidFill>
                  <a:srgbClr val="C00000"/>
                </a:solidFill>
                <a:latin typeface="Harrington" pitchFamily="82" charset="0"/>
              </a:rPr>
              <a:t>АНА, МИЛИЦА, ЛАЗАР И МАКСИМ</a:t>
            </a:r>
            <a:endParaRPr lang="en-US" sz="3600" dirty="0">
              <a:solidFill>
                <a:srgbClr val="C00000"/>
              </a:solidFill>
              <a:latin typeface="Harrington" pitchFamily="82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970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5"/>
    </mc:Choice>
    <mc:Fallback xmlns="">
      <p:transition spd="slow" advTm="9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0"/>
            <a:ext cx="76962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r-Cyrl-CS" sz="5400" dirty="0">
                <a:solidFill>
                  <a:srgbClr val="FFFF00"/>
                </a:solidFill>
                <a:latin typeface="Algerian" pitchFamily="82" charset="0"/>
              </a:rPr>
              <a:t>Ана и Милица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905000"/>
            <a:ext cx="6858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CS" sz="5400" dirty="0">
                <a:solidFill>
                  <a:srgbClr val="00B050"/>
                </a:solidFill>
              </a:rPr>
              <a:t>Лазар</a:t>
            </a:r>
            <a:endParaRPr lang="en-US" sz="5400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2971800"/>
            <a:ext cx="754380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CS" sz="5400" dirty="0">
                <a:solidFill>
                  <a:srgbClr val="FF0000"/>
                </a:solidFill>
              </a:rPr>
              <a:t>Максим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2286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dirty="0"/>
              <a:t>Аутори: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388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2"/>
    </mc:Choice>
    <mc:Fallback xmlns="">
      <p:transition spd="slow" advTm="9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507" y="76200"/>
            <a:ext cx="2057400" cy="18346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49" y="2217023"/>
            <a:ext cx="1638334" cy="1085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771" y="3510177"/>
            <a:ext cx="1933136" cy="15847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87304" y="3373794"/>
            <a:ext cx="2269254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032" y="3837359"/>
            <a:ext cx="2125767" cy="13020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6" y="5154489"/>
            <a:ext cx="2269255" cy="13785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481" y="5200580"/>
            <a:ext cx="2878924" cy="12873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00800" y="1424"/>
            <a:ext cx="2606766" cy="22929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sr-Cyrl-CS" sz="1100" dirty="0">
                <a:solidFill>
                  <a:schemeClr val="accent2">
                    <a:lumMod val="75000"/>
                  </a:schemeClr>
                </a:solidFill>
              </a:rPr>
              <a:t>Холандија је земља у Европи. Позната је по узгајању лала, изради традиционалних кломпи разних дезена и боја и по фантастичним ветрењачама које су омиљена атракција за туристе широм света.Поред тога што служе за млевење жита ,оне су у Другом светском рату имале битну улогу. У Холандији скоро да нема шума и брда, па су ветрењаче служиле као као скровиште покрету отпора. У Холандији се сматра да се поклањањем овог цвета исказује љубав.</a:t>
            </a:r>
            <a:endParaRPr lang="en-US" sz="1100" dirty="0"/>
          </a:p>
        </p:txBody>
      </p:sp>
      <p:pic>
        <p:nvPicPr>
          <p:cNvPr id="11" name="Picture 2" descr="Holandska klompa, keramika, original iz Holandije - Kupindo.com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498" y="2759565"/>
            <a:ext cx="2037370" cy="94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Animals: Painti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498" y="3510177"/>
            <a:ext cx="1472009" cy="164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Klompe turistička atrakcija Nizozemske – Wis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339" y="5200580"/>
            <a:ext cx="1666112" cy="120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65" y="5200581"/>
            <a:ext cx="1827300" cy="12002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169"/>
            <a:ext cx="4355506" cy="34345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032" y="3036209"/>
            <a:ext cx="1487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000" dirty="0">
                <a:solidFill>
                  <a:schemeClr val="bg1"/>
                </a:solidFill>
              </a:rPr>
              <a:t>Ана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5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92"/>
    </mc:Choice>
    <mc:Fallback xmlns="">
      <p:transition spd="slow" advTm="36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25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75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750"/>
                            </p:stCondLst>
                            <p:childTnLst>
                              <p:par>
                                <p:cTn id="5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03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03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03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03" decel="50000">
                                          <p:stCondLst>
                                            <p:cond delay="114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750"/>
                            </p:stCondLst>
                            <p:childTnLst>
                              <p:par>
                                <p:cTn id="1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366051"/>
            <a:ext cx="3565021" cy="2467024"/>
          </a:xfrm>
          <a:prstGeom prst="rect">
            <a:avLst/>
          </a:prstGeom>
        </p:spPr>
      </p:pic>
      <p:pic>
        <p:nvPicPr>
          <p:cNvPr id="5" name="Picture 6" descr="Laguna - Hajduk protiv vetrenjača - Gradimir Stojković - Knjige 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4924"/>
            <a:ext cx="2971800" cy="309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11379" y="3406091"/>
            <a:ext cx="3099221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CS" sz="1000" dirty="0"/>
              <a:t>„Писма из моје ветрењаче“ Алфонса Додеа је збирка кратких прича које садрже</a:t>
            </a:r>
            <a:r>
              <a:rPr lang="sr-Latn-RS" sz="1000" dirty="0"/>
              <a:t> </a:t>
            </a:r>
            <a:r>
              <a:rPr lang="sr-Cyrl-CS" sz="1000" dirty="0"/>
              <a:t>низ описа и утисака о прлепом региону Провансе, описе начина живота</a:t>
            </a:r>
            <a:r>
              <a:rPr lang="sr-Latn-RS" sz="1000" dirty="0"/>
              <a:t>,</a:t>
            </a:r>
            <a:r>
              <a:rPr lang="sr-Cyrl-CS" sz="1000" dirty="0"/>
              <a:t> као </a:t>
            </a:r>
            <a:r>
              <a:rPr lang="sr-Cyrl-RS" sz="1000" dirty="0"/>
              <a:t>и </a:t>
            </a:r>
            <a:r>
              <a:rPr lang="sr-Cyrl-CS" sz="1000" dirty="0"/>
              <a:t>приче из  живота писца док је живео у својој ветрењачи и лутао по малим местима на југу југу Француске.</a:t>
            </a:r>
            <a:endParaRPr lang="en-US" dirty="0"/>
          </a:p>
        </p:txBody>
      </p:sp>
      <p:pic>
        <p:nvPicPr>
          <p:cNvPr id="6" name="Picture 4" descr="C:\Users\Adamov\Pictures\viber_image_2020-05-08_17-17-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8" y="-17486"/>
            <a:ext cx="5473582" cy="687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0" y="6248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dirty="0">
                <a:solidFill>
                  <a:srgbClr val="C00000"/>
                </a:solidFill>
              </a:rPr>
              <a:t>Милица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0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25"/>
    </mc:Choice>
    <mc:Fallback xmlns="">
      <p:transition spd="slow" advTm="21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536" y="2590800"/>
            <a:ext cx="4028908" cy="281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381001"/>
            <a:ext cx="800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b="1" dirty="0"/>
              <a:t>Дон Кихот и његов сапутник Санчо Панса тек су кренули у бој, а Кихоту се већ пред очима учине дивови. Упркос упозорењима Пансе, он креће у бој са њима! Дивови су заправо ветрењаче, а одавде потиче фраза „борба са ветрењачама“, која означава узалудну борбу малих људи са дивовима“ </a:t>
            </a:r>
            <a:endParaRPr lang="en-US" dirty="0"/>
          </a:p>
        </p:txBody>
      </p:sp>
      <p:sp>
        <p:nvSpPr>
          <p:cNvPr id="8" name="Cloud 7"/>
          <p:cNvSpPr/>
          <p:nvPr/>
        </p:nvSpPr>
        <p:spPr>
          <a:xfrm>
            <a:off x="990600" y="2209800"/>
            <a:ext cx="1524000" cy="457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n 8"/>
          <p:cNvSpPr/>
          <p:nvPr/>
        </p:nvSpPr>
        <p:spPr>
          <a:xfrm>
            <a:off x="3352800" y="1752600"/>
            <a:ext cx="1066800" cy="9906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226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26"/>
    </mc:Choice>
    <mc:Fallback xmlns="">
      <p:transition spd="slow" advTm="24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903 0.00116 C 0.0665 0.00069 0.02396 0.00069 -0.0184 -0.00023 C -0.03402 -0.00046 -0.05034 -0.00671 -0.06614 -0.00764 C -0.0809 -0.01134 -0.096 -0.00925 -0.11093 -0.00648 C -0.11996 -0.00116 -0.11441 -0.00393 -0.13559 -0.00393 C -0.15989 -0.00393 -0.18437 -0.00463 -0.20885 -0.00509 C -0.21718 -0.00625 -0.22517 -0.00833 -0.2335 -0.01018 C -0.23819 -0.01134 -0.24305 -0.0118 -0.24791 -0.01272 C -0.25017 -0.01319 -0.25486 -0.01388 -0.25486 -0.01365 C -0.2783 -0.02221 -0.3684 -0.01504 -0.36875 -0.01504 C -0.3927 -0.01596 -0.41389 -0.01851 -0.43732 -0.02013 C -0.44548 -0.02221 -0.44253 -0.02198 -0.45468 -0.02013 C -0.45868 -0.01943 -0.46267 -0.01504 -0.46666 -0.01504 L -0.45642 -0.04997 L -0.46597 -0.02013 " pathEditMode="relative" rAng="0" ptsTypes="ffffffffffffAAA">
                                      <p:cBhvr>
                                        <p:cTn id="10" dur="10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85" y="-256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925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www.delfi.rs/_img/artikli/2019/04/vetrenjace_za_velike_ljude_v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" y="1"/>
            <a:ext cx="9134030" cy="690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48400" y="3505200"/>
            <a:ext cx="259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1200" dirty="0"/>
              <a:t>Књига за децу намењена повећању свести у заштити културног наслеђа Србије. Говори о настанку ветрењача које су омогућавале лакше ситњење житарица, о јунаку Агоштону Кишу који је сазидао прву ветрењачу</a:t>
            </a:r>
            <a:r>
              <a:rPr lang="en-US" sz="1200" dirty="0"/>
              <a:t>.</a:t>
            </a:r>
            <a:r>
              <a:rPr lang="sr-Cyrl-CS" sz="1200" dirty="0"/>
              <a:t> Данас је остало још 11 ветрењачау нашој земљи.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004270"/>
            <a:ext cx="1622425" cy="86313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3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99"/>
    </mc:Choice>
    <mc:Fallback xmlns="">
      <p:transition spd="slow" advTm="21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667 -0.41175 L -0.14167 -0.41175 C -0.08559 -0.41175 -0.01667 -0.34282 -0.01667 -0.28684 L -0.01667 -0.16169 " pathEditMode="relative" rAng="0" ptsTypes="FfFF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26089"/>
            <a:ext cx="4522150" cy="5448726"/>
          </a:xfrm>
          <a:prstGeom prst="rect">
            <a:avLst/>
          </a:prstGeom>
        </p:spPr>
      </p:pic>
      <p:pic>
        <p:nvPicPr>
          <p:cNvPr id="7" name="Picture 2" descr="C:\Users\Adamov\Pictures\viber_image_2020-05-09_09-45-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26089"/>
            <a:ext cx="4267200" cy="544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14400" y="533400"/>
            <a:ext cx="79248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CS" sz="1600" i="1" dirty="0">
                <a:solidFill>
                  <a:schemeClr val="accent4">
                    <a:lumMod val="75000"/>
                  </a:schemeClr>
                </a:solidFill>
              </a:rPr>
              <a:t>Када помислим на ветрењаче,замишљам необичне куће са дугим крацима које се окрећу на ветру.</a:t>
            </a:r>
            <a:endParaRPr lang="en-US" sz="1600" i="1" dirty="0">
              <a:solidFill>
                <a:schemeClr val="accent4">
                  <a:lumMod val="75000"/>
                </a:schemeClr>
              </a:solidFill>
              <a:latin typeface="Goudy Stout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810398"/>
            <a:ext cx="2788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1400" dirty="0">
                <a:solidFill>
                  <a:srgbClr val="0070C0"/>
                </a:solidFill>
              </a:rPr>
              <a:t>Максим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637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83"/>
    </mc:Choice>
    <mc:Fallback xmlns="">
      <p:transition spd="slow" advTm="93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400"/>
            <a:ext cx="8915400" cy="325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276600"/>
            <a:ext cx="8915400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381000"/>
            <a:ext cx="2362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1050" dirty="0">
                <a:solidFill>
                  <a:schemeClr val="bg1"/>
                </a:solidFill>
              </a:rPr>
              <a:t>Ветрењаче у Грчкој</a:t>
            </a:r>
          </a:p>
          <a:p>
            <a:endParaRPr lang="en-US" sz="105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867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2"/>
    </mc:Choice>
    <mc:Fallback xmlns="">
      <p:transition spd="slow" advTm="12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ako rade vetrenjac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5536"/>
            <a:ext cx="4495800" cy="647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04800"/>
            <a:ext cx="350520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1050" dirty="0">
                <a:solidFill>
                  <a:schemeClr val="bg1"/>
                </a:solidFill>
              </a:rPr>
              <a:t>Ветрењаче поред тога што служе за млевење брашна данас имају примену да снагу ветра претворе у електричну енергију.  Елисе ових механичких ветрењача покреће ветар а тиме се окрећу турбине које механичку енергију претварају у електричну енергију.</a:t>
            </a:r>
          </a:p>
          <a:p>
            <a:r>
              <a:rPr lang="sr-Cyrl-CS" sz="1050" dirty="0">
                <a:solidFill>
                  <a:schemeClr val="bg1"/>
                </a:solidFill>
              </a:rPr>
              <a:t>Данас међутим постоје покрети широмЕвропе да се забрани изградња оваквих ветрењача због велике буке и зато што птице страдају.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5246"/>
            <a:ext cx="4523127" cy="65441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27985" y="6096000"/>
            <a:ext cx="1993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dirty="0"/>
              <a:t>ЛАЗАР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48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42"/>
    </mc:Choice>
    <mc:Fallback xmlns="">
      <p:transition spd="slow" advTm="30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7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8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8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25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gralno brašno - Kumova Vodenic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813813"/>
            <a:ext cx="1219200" cy="974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ETNJICA (FOTO+VIDEO): STIGLA POMOĆ CRVENOG KRSTA - 200 PAKETA ...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46" y="5200254"/>
            <a:ext cx="1450649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Kačamak sa kukuruznim brašnom recept sa slikom | Tortekolaci.com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173" y="3730645"/>
            <a:ext cx="1351280" cy="10572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8" descr="Description: Mamina jela: Gibanica sa sirom, jajima i jogurt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945" y="685800"/>
            <a:ext cx="1230692" cy="83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21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b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SREMAČKA ŠTRUDLA SA MAKOM STRUDEL WITH POPPY SEEDS - YouTube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237" y="5793533"/>
            <a:ext cx="1295400" cy="854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Turski djevrek | KulinarskiRecepti.Info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889" y="5132187"/>
            <a:ext cx="1322846" cy="939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Moskovske krofne - Recept | BonApeti.rs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421" y="5407079"/>
            <a:ext cx="1348935" cy="10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LUX posni sitni kolači 1kg - Poco Loco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978021"/>
            <a:ext cx="1162050" cy="9269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63337" y="162470"/>
            <a:ext cx="1132063" cy="32316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sr-Cyrl-RS" sz="1000" b="1" dirty="0"/>
          </a:p>
          <a:p>
            <a:r>
              <a:rPr lang="sr-Cyrl-RS" sz="1000" b="1" dirty="0"/>
              <a:t>1ВЕТРЕЊАЧА</a:t>
            </a:r>
            <a:endParaRPr lang="en-US" sz="1000" b="1" dirty="0"/>
          </a:p>
          <a:p>
            <a:r>
              <a:rPr lang="sr-Cyrl-RS" sz="800" dirty="0"/>
              <a:t>Шкрипе крила ветрењаче</a:t>
            </a:r>
            <a:endParaRPr lang="en-US" sz="800" dirty="0"/>
          </a:p>
          <a:p>
            <a:r>
              <a:rPr lang="sr-Cyrl-RS" sz="800" dirty="0"/>
              <a:t>Биће хлеба и погаче</a:t>
            </a:r>
            <a:br>
              <a:rPr lang="en-US" sz="800" dirty="0"/>
            </a:br>
            <a:br>
              <a:rPr lang="en-US" sz="800" dirty="0"/>
            </a:br>
            <a:r>
              <a:rPr lang="sr-Cyrl-RS" sz="800" dirty="0"/>
              <a:t>Цури брашно</a:t>
            </a:r>
            <a:endParaRPr lang="en-US" sz="800" dirty="0"/>
          </a:p>
          <a:p>
            <a:r>
              <a:rPr lang="sr-Cyrl-RS" sz="800" dirty="0"/>
              <a:t>Издашно</a:t>
            </a: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Ето пуних џакова</a:t>
            </a:r>
            <a:br>
              <a:rPr lang="en-US" sz="800" dirty="0"/>
            </a:br>
            <a:r>
              <a:rPr lang="sr-Cyrl-CS" sz="800" dirty="0"/>
              <a:t>Већ до првих мракова</a:t>
            </a: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И прекрупе</a:t>
            </a:r>
            <a:br>
              <a:rPr lang="en-US" sz="800" dirty="0"/>
            </a:br>
            <a:r>
              <a:rPr lang="sr-Cyrl-CS" sz="800" dirty="0"/>
              <a:t>На купе</a:t>
            </a: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Биће врућих качамака</a:t>
            </a:r>
            <a:br>
              <a:rPr lang="en-US" sz="800" dirty="0"/>
            </a:br>
            <a:r>
              <a:rPr lang="sr-Cyrl-CS" sz="800" dirty="0"/>
              <a:t>(пуних сира и кајмака)</a:t>
            </a:r>
            <a:br>
              <a:rPr lang="en-US" sz="800" dirty="0"/>
            </a:br>
            <a:endParaRPr lang="en-US" sz="800" dirty="0"/>
          </a:p>
          <a:p>
            <a:br>
              <a:rPr lang="en-US" sz="800" dirty="0"/>
            </a:br>
            <a:r>
              <a:rPr lang="sr-Cyrl-CS" sz="800" dirty="0"/>
              <a:t>Прженице</a:t>
            </a:r>
            <a:br>
              <a:rPr lang="en-US" sz="800" dirty="0"/>
            </a:br>
            <a:r>
              <a:rPr lang="sr-Cyrl-CS" sz="800" dirty="0"/>
              <a:t>Рженице</a:t>
            </a:r>
            <a:br>
              <a:rPr lang="en-US" sz="800" dirty="0"/>
            </a:br>
            <a:endParaRPr lang="en-US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1557471" y="609600"/>
            <a:ext cx="675640" cy="31700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CS" sz="800" dirty="0"/>
              <a:t>2. И кора за сирнице</a:t>
            </a:r>
            <a:br>
              <a:rPr lang="en-US" sz="800" dirty="0"/>
            </a:br>
            <a:r>
              <a:rPr lang="sr-Cyrl-CS" sz="800" dirty="0"/>
              <a:t>као из папирнице</a:t>
            </a: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Гибанице</a:t>
            </a:r>
            <a:endParaRPr lang="en-US" sz="800" dirty="0"/>
          </a:p>
          <a:p>
            <a:r>
              <a:rPr lang="sr-Cyrl-CS" sz="800" dirty="0"/>
              <a:t>Прганице</a:t>
            </a:r>
          </a:p>
          <a:p>
            <a:endParaRPr lang="en-US" sz="800" dirty="0"/>
          </a:p>
          <a:p>
            <a:r>
              <a:rPr lang="sr-Cyrl-CS" sz="800" dirty="0"/>
              <a:t>Биће пуре 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sr-Cyrl-CS" sz="800" dirty="0"/>
              <a:t>За по уре</a:t>
            </a: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И попаре </a:t>
            </a:r>
            <a:endParaRPr lang="en-US" sz="800" dirty="0"/>
          </a:p>
          <a:p>
            <a:r>
              <a:rPr lang="sr-Cyrl-CS" sz="800" dirty="0"/>
              <a:t>без паре...</a:t>
            </a:r>
            <a:r>
              <a:rPr lang="en-US" sz="800" dirty="0"/>
              <a:t> </a:t>
            </a:r>
            <a:br>
              <a:rPr lang="en-US" sz="800" dirty="0"/>
            </a:b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Окреће се ветрењача</a:t>
            </a:r>
            <a:r>
              <a:rPr lang="en-US" sz="800" dirty="0"/>
              <a:t> </a:t>
            </a:r>
            <a:br>
              <a:rPr lang="en-US" sz="800" dirty="0"/>
            </a:br>
            <a:endParaRPr lang="en-US" sz="800" dirty="0"/>
          </a:p>
          <a:p>
            <a:r>
              <a:rPr lang="sr-Cyrl-CS" sz="800" dirty="0"/>
              <a:t>Већ се дими окосача </a:t>
            </a: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Биће проје</a:t>
            </a:r>
            <a:br>
              <a:rPr lang="en-US" sz="800" dirty="0"/>
            </a:br>
            <a:r>
              <a:rPr lang="sr-Cyrl-CS" sz="800" dirty="0"/>
              <a:t>Обоје:</a:t>
            </a:r>
            <a:br>
              <a:rPr lang="en-US" sz="800" dirty="0"/>
            </a:br>
            <a:endParaRPr 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5506100" y="1371600"/>
            <a:ext cx="666100" cy="452431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CS" sz="800" dirty="0"/>
              <a:t>3 Дукатуш е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sr-Cyrl-CS" sz="800" dirty="0"/>
              <a:t>И белуше</a:t>
            </a:r>
            <a:r>
              <a:rPr lang="en-US" sz="800" dirty="0"/>
              <a:t>I </a:t>
            </a: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За децу са чварцима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sr-Cyrl-CS" sz="800" dirty="0"/>
              <a:t>а без коре старцима</a:t>
            </a: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Ено носе џакове: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sr-Cyrl-CS" sz="800" dirty="0"/>
              <a:t>Биће штрудле макове</a:t>
            </a: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И гужваре </a:t>
            </a:r>
            <a:br>
              <a:rPr lang="en-US" sz="800" dirty="0"/>
            </a:br>
            <a:r>
              <a:rPr lang="sr-Cyrl-CS" sz="800" dirty="0"/>
              <a:t>Празнаре</a:t>
            </a:r>
            <a:r>
              <a:rPr lang="en-US" sz="800" dirty="0"/>
              <a:t>.</a:t>
            </a: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Спанаћаре</a:t>
            </a:r>
            <a:br>
              <a:rPr lang="en-US" sz="800" dirty="0"/>
            </a:br>
            <a:r>
              <a:rPr lang="sr-Cyrl-CS" sz="800" dirty="0"/>
              <a:t>Тикваре</a:t>
            </a: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Реци :еурека! 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sr-Cyrl-CS" sz="800" dirty="0"/>
              <a:t>Биће и бурека</a:t>
            </a:r>
            <a:br>
              <a:rPr lang="en-US" sz="800" dirty="0"/>
            </a:br>
            <a:br>
              <a:rPr lang="en-US" sz="800" dirty="0"/>
            </a:br>
            <a:endParaRPr lang="en-US" sz="800" dirty="0"/>
          </a:p>
        </p:txBody>
      </p:sp>
      <p:sp>
        <p:nvSpPr>
          <p:cNvPr id="15" name="TextBox 14"/>
          <p:cNvSpPr txBox="1"/>
          <p:nvPr/>
        </p:nvSpPr>
        <p:spPr>
          <a:xfrm>
            <a:off x="6414945" y="2194649"/>
            <a:ext cx="900255" cy="31700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CS" sz="800" dirty="0"/>
              <a:t>4И земичке</a:t>
            </a:r>
            <a:br>
              <a:rPr lang="en-US" sz="800" dirty="0"/>
            </a:br>
            <a:r>
              <a:rPr lang="sr-Cyrl-CS" sz="800" dirty="0"/>
              <a:t>оволичке</a:t>
            </a: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И мекике </a:t>
            </a:r>
            <a:br>
              <a:rPr lang="en-US" sz="800" dirty="0"/>
            </a:br>
            <a:r>
              <a:rPr lang="sr-Cyrl-CS" sz="800" dirty="0"/>
              <a:t>Оволике</a:t>
            </a: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И пецива</a:t>
            </a:r>
            <a:br>
              <a:rPr lang="en-US" sz="800" dirty="0"/>
            </a:br>
            <a:r>
              <a:rPr lang="sr-Cyrl-CS" sz="800" dirty="0"/>
              <a:t>Крива</a:t>
            </a: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И ђеврека као нула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sr-Cyrl-CS" sz="800" dirty="0"/>
              <a:t>Нека крофна поднадула...</a:t>
            </a: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Иду кола њивама: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sr-Cyrl-CS" sz="800" dirty="0"/>
              <a:t>Биће кнедли са шљивама.</a:t>
            </a: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И резанца</a:t>
            </a:r>
            <a:br>
              <a:rPr lang="en-US" sz="800" dirty="0"/>
            </a:br>
            <a:r>
              <a:rPr lang="sr-Cyrl-CS" sz="800" dirty="0"/>
              <a:t>Нарезанца</a:t>
            </a:r>
            <a:r>
              <a:rPr lang="en-US" sz="800" dirty="0"/>
              <a:t>.</a:t>
            </a: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Ваљушака</a:t>
            </a:r>
            <a:br>
              <a:rPr lang="en-US" sz="800" dirty="0"/>
            </a:br>
            <a:r>
              <a:rPr lang="sr-Cyrl-CS" sz="800" dirty="0"/>
              <a:t>С виљушака</a:t>
            </a:r>
            <a:br>
              <a:rPr lang="en-US" sz="800" dirty="0"/>
            </a:br>
            <a:endParaRPr lang="en-US" sz="800" dirty="0"/>
          </a:p>
        </p:txBody>
      </p:sp>
      <p:sp>
        <p:nvSpPr>
          <p:cNvPr id="16" name="TextBox 15"/>
          <p:cNvSpPr txBox="1"/>
          <p:nvPr/>
        </p:nvSpPr>
        <p:spPr>
          <a:xfrm>
            <a:off x="7696200" y="2285999"/>
            <a:ext cx="1066800" cy="37856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CS" sz="800" dirty="0"/>
              <a:t>5.Или кашиком каком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sr-Cyrl-CS" sz="800" dirty="0"/>
              <a:t>Или просто шаком</a:t>
            </a:r>
            <a:r>
              <a:rPr lang="en-US" sz="800" dirty="0"/>
              <a:t>).</a:t>
            </a: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Биће ране</a:t>
            </a:r>
            <a:br>
              <a:rPr lang="en-US" sz="800" dirty="0"/>
            </a:br>
            <a:r>
              <a:rPr lang="sr-Cyrl-CS" sz="800" dirty="0"/>
              <a:t>И таране</a:t>
            </a:r>
            <a:r>
              <a:rPr lang="en-US" sz="800" dirty="0"/>
              <a:t>.</a:t>
            </a: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Од колача свечарских</a:t>
            </a:r>
            <a:br>
              <a:rPr lang="en-US" sz="800" dirty="0"/>
            </a:br>
            <a:r>
              <a:rPr lang="sr-Cyrl-CS" sz="800" dirty="0"/>
              <a:t>До мрвица царских...</a:t>
            </a: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Окреће се окреће:</a:t>
            </a:r>
            <a:br>
              <a:rPr lang="en-US" sz="800" dirty="0"/>
            </a:br>
            <a:r>
              <a:rPr lang="sr-Cyrl-CS" sz="800" dirty="0"/>
              <a:t>Цуримливо у вреће.</a:t>
            </a: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Белушан,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sr-Cyrl-CS" sz="800" dirty="0"/>
              <a:t>Мекушан</a:t>
            </a:r>
            <a:r>
              <a:rPr lang="en-US" sz="800" dirty="0"/>
              <a:t>.</a:t>
            </a: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Биће белих векана</a:t>
            </a:r>
            <a:br>
              <a:rPr lang="en-US" sz="800" dirty="0"/>
            </a:br>
            <a:r>
              <a:rPr lang="sr-Cyrl-CS" sz="800" dirty="0"/>
              <a:t>Као душа мекана.</a:t>
            </a: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И крајке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sr-Cyrl-CS" sz="800" dirty="0"/>
              <a:t>У мајке.</a:t>
            </a: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И пите у тете</a:t>
            </a:r>
            <a:br>
              <a:rPr lang="en-US" sz="800" dirty="0"/>
            </a:br>
            <a:r>
              <a:rPr lang="sr-Cyrl-CS" sz="800" dirty="0"/>
              <a:t>И питино дете..</a:t>
            </a:r>
            <a:br>
              <a:rPr lang="en-US" sz="800" dirty="0"/>
            </a:br>
            <a:br>
              <a:rPr lang="en-US" sz="800" dirty="0"/>
            </a:br>
            <a:r>
              <a:rPr lang="sr-Cyrl-CS" sz="800" dirty="0"/>
              <a:t>Ветар дува: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sr-Cyrl-CS" sz="800" dirty="0"/>
              <a:t>Биће крува.</a:t>
            </a:r>
            <a:endParaRPr lang="en-US" sz="800" dirty="0"/>
          </a:p>
          <a:p>
            <a:endParaRPr lang="en-US" sz="800" dirty="0"/>
          </a:p>
        </p:txBody>
      </p:sp>
      <p:sp>
        <p:nvSpPr>
          <p:cNvPr id="17" name="TextBox 16"/>
          <p:cNvSpPr txBox="1"/>
          <p:nvPr/>
        </p:nvSpPr>
        <p:spPr>
          <a:xfrm>
            <a:off x="2514600" y="162470"/>
            <a:ext cx="35052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CS" sz="1200" dirty="0">
                <a:solidFill>
                  <a:srgbClr val="C00000"/>
                </a:solidFill>
              </a:rPr>
              <a:t>И једна песма за крај </a:t>
            </a:r>
            <a:r>
              <a:rPr lang="sr-Cyrl-CS" sz="1200" u="sng" dirty="0">
                <a:solidFill>
                  <a:srgbClr val="C00000"/>
                </a:solidFill>
              </a:rPr>
              <a:t>Ветрењача Стеван Раичковић</a:t>
            </a:r>
            <a:endParaRPr lang="en-US" sz="1200" u="sng" dirty="0">
              <a:solidFill>
                <a:srgbClr val="C0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2737575" cy="28194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49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09"/>
    </mc:Choice>
    <mc:Fallback xmlns="">
      <p:transition spd="slow" advTm="85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5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65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95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0"/>
                            </p:stCondLst>
                            <p:childTnLst>
                              <p:par>
                                <p:cTn id="5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520</TotalTime>
  <Words>626</Words>
  <Application>Microsoft Office PowerPoint</Application>
  <PresentationFormat>On-screen Show (4:3)</PresentationFormat>
  <Paragraphs>43</Paragraphs>
  <Slides>10</Slides>
  <Notes>0</Notes>
  <HiddenSlides>0</HiddenSlides>
  <MMClips>10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  <vt:variant>
        <vt:lpstr>Custom Shows</vt:lpstr>
      </vt:variant>
      <vt:variant>
        <vt:i4>1</vt:i4>
      </vt:variant>
    </vt:vector>
  </HeadingPairs>
  <TitlesOfParts>
    <vt:vector size="19" baseType="lpstr">
      <vt:lpstr>Algerian</vt:lpstr>
      <vt:lpstr>Arial</vt:lpstr>
      <vt:lpstr>Book Antiqua</vt:lpstr>
      <vt:lpstr>Century Gothic</vt:lpstr>
      <vt:lpstr>Goudy Stout</vt:lpstr>
      <vt:lpstr>Harrington</vt:lpstr>
      <vt:lpstr>Matura MT Script Capitals</vt:lpstr>
      <vt:lpstr>Apothecary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vetrenjace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Adamov</dc:creator>
  <cp:lastModifiedBy>Skola</cp:lastModifiedBy>
  <cp:revision>50</cp:revision>
  <dcterms:created xsi:type="dcterms:W3CDTF">2020-05-21T17:11:37Z</dcterms:created>
  <dcterms:modified xsi:type="dcterms:W3CDTF">2020-05-24T12:01:08Z</dcterms:modified>
</cp:coreProperties>
</file>