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9" r:id="rId2"/>
    <p:sldId id="256" r:id="rId3"/>
    <p:sldId id="257" r:id="rId4"/>
    <p:sldId id="262" r:id="rId5"/>
    <p:sldId id="263" r:id="rId6"/>
    <p:sldId id="264" r:id="rId7"/>
    <p:sldId id="265" r:id="rId8"/>
    <p:sldId id="266" r:id="rId9"/>
    <p:sldId id="268" r:id="rId10"/>
    <p:sldId id="269" r:id="rId11"/>
    <p:sldId id="271" r:id="rId12"/>
    <p:sldId id="27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>
      <p:cViewPr varScale="1">
        <p:scale>
          <a:sx n="78" d="100"/>
          <a:sy n="78" d="100"/>
        </p:scale>
        <p:origin x="75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>
                <a:sym typeface="+mn-ea"/>
              </a:rPr>
              <a:t>https://www.ixl.com/math/pre-k/subtract-with-cubes-numbers-up-to-10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sr-Cyrl-RS" altLang="en-US"/>
              <a:t>Овим слајдом се показује како функционише одузимање. Замишљено је да функционише без ваше помоћи у читању ако ученик то може сам да изведе. Важно је правилно процењивати време између два клика (анимације).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sr-Cyrl-RS" altLang="en-US"/>
              <a:t>Потпуно исти нчин демонстрације као и претходни слајд.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sr-Cyrl-RS" altLang="en-US"/>
              <a:t>На овом слајду сугеришите да се објекти прво морају пребројати. Прецртани објекти се одузимају и преостали објекти представљају резултат.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sr-Cyrl-RS" altLang="en-US"/>
              <a:t>На основу приказане анимације треба саставити математички израз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sr-Cyrl-RS" altLang="en-US"/>
              <a:t>Исто као и претходни слајд, само без анимације која сад није потребна.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sv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5.xml"/><Relationship Id="rId7" Type="http://schemas.openxmlformats.org/officeDocument/2006/relationships/image" Target="../media/image2.svg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4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4.sv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6" Type="http://schemas.openxmlformats.org/officeDocument/2006/relationships/image" Target="../media/image3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4.sv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6" Type="http://schemas.openxmlformats.org/officeDocument/2006/relationships/image" Target="../media/image3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10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524000" y="2403158"/>
            <a:ext cx="9144000" cy="1106805"/>
          </a:xfr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lvl="0" algn="ctr">
              <a:lnSpc>
                <a:spcPct val="100000"/>
              </a:lnSpc>
              <a:buClrTx/>
              <a:buSzTx/>
              <a:buFontTx/>
            </a:pPr>
            <a:r>
              <a:rPr lang="sr-Cyrl-RS" sz="66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charset="0"/>
                <a:ea typeface="+mn-ea"/>
                <a:cs typeface="Arial Black" panose="020B0A04020102020204" charset="0"/>
                <a:sym typeface="+mn-ea"/>
              </a:rPr>
              <a:t>Одузимање до 10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Box 21"/>
          <p:cNvSpPr txBox="1"/>
          <p:nvPr/>
        </p:nvSpPr>
        <p:spPr>
          <a:xfrm>
            <a:off x="2047240" y="549275"/>
            <a:ext cx="8096885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sr-Cyrl-RS" sz="36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На којој слици је 5 - 2 = 3?</a:t>
            </a:r>
          </a:p>
        </p:txBody>
      </p:sp>
      <p:sp>
        <p:nvSpPr>
          <p:cNvPr id="80" name="Text Box 79"/>
          <p:cNvSpPr txBox="1"/>
          <p:nvPr/>
        </p:nvSpPr>
        <p:spPr>
          <a:xfrm>
            <a:off x="1773555" y="4185920"/>
            <a:ext cx="646430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sr-Cyrl-RS" sz="36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4.</a:t>
            </a:r>
          </a:p>
        </p:txBody>
      </p:sp>
      <p:sp>
        <p:nvSpPr>
          <p:cNvPr id="81" name="Text Box 80"/>
          <p:cNvSpPr txBox="1"/>
          <p:nvPr/>
        </p:nvSpPr>
        <p:spPr>
          <a:xfrm>
            <a:off x="1773555" y="2027555"/>
            <a:ext cx="646430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sr-Cyrl-RS" sz="36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1.</a:t>
            </a:r>
          </a:p>
        </p:txBody>
      </p:sp>
      <p:sp>
        <p:nvSpPr>
          <p:cNvPr id="82" name="Text Box 81"/>
          <p:cNvSpPr txBox="1"/>
          <p:nvPr/>
        </p:nvSpPr>
        <p:spPr>
          <a:xfrm>
            <a:off x="1773555" y="2747010"/>
            <a:ext cx="646430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sr-Cyrl-RS" sz="36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2.</a:t>
            </a:r>
          </a:p>
        </p:txBody>
      </p:sp>
      <p:sp>
        <p:nvSpPr>
          <p:cNvPr id="83" name="Text Box 82"/>
          <p:cNvSpPr txBox="1"/>
          <p:nvPr/>
        </p:nvSpPr>
        <p:spPr>
          <a:xfrm>
            <a:off x="1773555" y="3466465"/>
            <a:ext cx="646430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sr-Cyrl-RS" sz="36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3.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2496185" y="4074795"/>
            <a:ext cx="3600450" cy="759460"/>
            <a:chOff x="13001" y="6471"/>
            <a:chExt cx="5670" cy="1196"/>
          </a:xfrm>
        </p:grpSpPr>
        <p:pic>
          <p:nvPicPr>
            <p:cNvPr id="17" name="Picture 16" descr="jagod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6403" y="6477"/>
              <a:ext cx="1134" cy="1134"/>
            </a:xfrm>
            <a:prstGeom prst="rect">
              <a:avLst/>
            </a:prstGeom>
          </p:spPr>
        </p:pic>
        <p:pic>
          <p:nvPicPr>
            <p:cNvPr id="18" name="Picture 17" descr="jagod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537" y="6480"/>
              <a:ext cx="1134" cy="1134"/>
            </a:xfrm>
            <a:prstGeom prst="rect">
              <a:avLst/>
            </a:prstGeom>
          </p:spPr>
        </p:pic>
        <p:pic>
          <p:nvPicPr>
            <p:cNvPr id="70" name="Picture 69" descr="subtraction_cross_50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592" y="6647"/>
              <a:ext cx="1020" cy="1020"/>
            </a:xfrm>
            <a:prstGeom prst="rect">
              <a:avLst/>
            </a:prstGeom>
          </p:spPr>
        </p:pic>
        <p:pic>
          <p:nvPicPr>
            <p:cNvPr id="71" name="Picture 70" descr="subtraction_cross_50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6460" y="6647"/>
              <a:ext cx="1020" cy="1020"/>
            </a:xfrm>
            <a:prstGeom prst="rect">
              <a:avLst/>
            </a:prstGeom>
          </p:spPr>
        </p:pic>
        <p:pic>
          <p:nvPicPr>
            <p:cNvPr id="14" name="Picture 13" descr="jagod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3001" y="6471"/>
              <a:ext cx="1134" cy="1134"/>
            </a:xfrm>
            <a:prstGeom prst="rect">
              <a:avLst/>
            </a:prstGeom>
          </p:spPr>
        </p:pic>
        <p:pic>
          <p:nvPicPr>
            <p:cNvPr id="15" name="Picture 14" descr="jagod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4135" y="6471"/>
              <a:ext cx="1134" cy="1134"/>
            </a:xfrm>
            <a:prstGeom prst="rect">
              <a:avLst/>
            </a:prstGeom>
          </p:spPr>
        </p:pic>
        <p:pic>
          <p:nvPicPr>
            <p:cNvPr id="16" name="Picture 15" descr="jagod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5269" y="6474"/>
              <a:ext cx="1134" cy="1134"/>
            </a:xfrm>
            <a:prstGeom prst="rect">
              <a:avLst/>
            </a:prstGeom>
          </p:spPr>
        </p:pic>
      </p:grpSp>
      <p:grpSp>
        <p:nvGrpSpPr>
          <p:cNvPr id="33" name="Group 32"/>
          <p:cNvGrpSpPr/>
          <p:nvPr/>
        </p:nvGrpSpPr>
        <p:grpSpPr>
          <a:xfrm>
            <a:off x="2496185" y="3364230"/>
            <a:ext cx="2880360" cy="749935"/>
            <a:chOff x="11922" y="5352"/>
            <a:chExt cx="4536" cy="1181"/>
          </a:xfrm>
        </p:grpSpPr>
        <p:pic>
          <p:nvPicPr>
            <p:cNvPr id="26" name="Picture 25" descr="jagod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922" y="5352"/>
              <a:ext cx="1134" cy="1134"/>
            </a:xfrm>
            <a:prstGeom prst="rect">
              <a:avLst/>
            </a:prstGeom>
          </p:spPr>
        </p:pic>
        <p:pic>
          <p:nvPicPr>
            <p:cNvPr id="27" name="Picture 26" descr="jagod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3056" y="5352"/>
              <a:ext cx="1134" cy="1134"/>
            </a:xfrm>
            <a:prstGeom prst="rect">
              <a:avLst/>
            </a:prstGeom>
          </p:spPr>
        </p:pic>
        <p:pic>
          <p:nvPicPr>
            <p:cNvPr id="28" name="Picture 27" descr="jagod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4190" y="5355"/>
              <a:ext cx="1134" cy="1134"/>
            </a:xfrm>
            <a:prstGeom prst="rect">
              <a:avLst/>
            </a:prstGeom>
          </p:spPr>
        </p:pic>
        <p:pic>
          <p:nvPicPr>
            <p:cNvPr id="29" name="Picture 28" descr="jagod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5324" y="5358"/>
              <a:ext cx="1134" cy="1134"/>
            </a:xfrm>
            <a:prstGeom prst="rect">
              <a:avLst/>
            </a:prstGeom>
          </p:spPr>
        </p:pic>
        <p:pic>
          <p:nvPicPr>
            <p:cNvPr id="19" name="Picture 18" descr="subtraction_cross_50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5383" y="5513"/>
              <a:ext cx="1020" cy="1020"/>
            </a:xfrm>
            <a:prstGeom prst="rect">
              <a:avLst/>
            </a:prstGeom>
          </p:spPr>
        </p:pic>
        <p:pic>
          <p:nvPicPr>
            <p:cNvPr id="62" name="Picture 61" descr="subtraction_cross_50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4257" y="5513"/>
              <a:ext cx="1020" cy="1020"/>
            </a:xfrm>
            <a:prstGeom prst="rect">
              <a:avLst/>
            </a:prstGeom>
          </p:spPr>
        </p:pic>
        <p:pic>
          <p:nvPicPr>
            <p:cNvPr id="63" name="Picture 62" descr="subtraction_cross_50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3131" y="5513"/>
              <a:ext cx="1020" cy="1020"/>
            </a:xfrm>
            <a:prstGeom prst="rect">
              <a:avLst/>
            </a:prstGeom>
          </p:spPr>
        </p:pic>
      </p:grpSp>
      <p:grpSp>
        <p:nvGrpSpPr>
          <p:cNvPr id="32" name="Group 31"/>
          <p:cNvGrpSpPr/>
          <p:nvPr/>
        </p:nvGrpSpPr>
        <p:grpSpPr>
          <a:xfrm>
            <a:off x="2496185" y="2638425"/>
            <a:ext cx="2880360" cy="756285"/>
            <a:chOff x="11922" y="4209"/>
            <a:chExt cx="4536" cy="1191"/>
          </a:xfrm>
        </p:grpSpPr>
        <p:pic>
          <p:nvPicPr>
            <p:cNvPr id="20" name="Picture 19" descr="jagod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922" y="4209"/>
              <a:ext cx="1134" cy="1134"/>
            </a:xfrm>
            <a:prstGeom prst="rect">
              <a:avLst/>
            </a:prstGeom>
          </p:spPr>
        </p:pic>
        <p:pic>
          <p:nvPicPr>
            <p:cNvPr id="21" name="Picture 20" descr="jagod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3056" y="4209"/>
              <a:ext cx="1134" cy="1134"/>
            </a:xfrm>
            <a:prstGeom prst="rect">
              <a:avLst/>
            </a:prstGeom>
          </p:spPr>
        </p:pic>
        <p:pic>
          <p:nvPicPr>
            <p:cNvPr id="23" name="Picture 22" descr="jagod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4190" y="4212"/>
              <a:ext cx="1134" cy="1134"/>
            </a:xfrm>
            <a:prstGeom prst="rect">
              <a:avLst/>
            </a:prstGeom>
          </p:spPr>
        </p:pic>
        <p:pic>
          <p:nvPicPr>
            <p:cNvPr id="24" name="Picture 23" descr="jagod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5324" y="4215"/>
              <a:ext cx="1134" cy="1134"/>
            </a:xfrm>
            <a:prstGeom prst="rect">
              <a:avLst/>
            </a:prstGeom>
          </p:spPr>
        </p:pic>
        <p:pic>
          <p:nvPicPr>
            <p:cNvPr id="65" name="Picture 64" descr="subtraction_cross_50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5383" y="4380"/>
              <a:ext cx="1020" cy="1020"/>
            </a:xfrm>
            <a:prstGeom prst="rect">
              <a:avLst/>
            </a:prstGeom>
          </p:spPr>
        </p:pic>
      </p:grpSp>
      <p:grpSp>
        <p:nvGrpSpPr>
          <p:cNvPr id="31" name="Group 30"/>
          <p:cNvGrpSpPr/>
          <p:nvPr/>
        </p:nvGrpSpPr>
        <p:grpSpPr>
          <a:xfrm>
            <a:off x="2496185" y="1954530"/>
            <a:ext cx="3600450" cy="725805"/>
            <a:chOff x="11922" y="3132"/>
            <a:chExt cx="5670" cy="1143"/>
          </a:xfrm>
        </p:grpSpPr>
        <p:pic>
          <p:nvPicPr>
            <p:cNvPr id="9" name="Picture 8" descr="jagod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922" y="3132"/>
              <a:ext cx="1134" cy="1134"/>
            </a:xfrm>
            <a:prstGeom prst="rect">
              <a:avLst/>
            </a:prstGeom>
          </p:spPr>
        </p:pic>
        <p:pic>
          <p:nvPicPr>
            <p:cNvPr id="10" name="Picture 9" descr="jagod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3056" y="3132"/>
              <a:ext cx="1134" cy="1134"/>
            </a:xfrm>
            <a:prstGeom prst="rect">
              <a:avLst/>
            </a:prstGeom>
          </p:spPr>
        </p:pic>
        <p:pic>
          <p:nvPicPr>
            <p:cNvPr id="11" name="Picture 10" descr="jagod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4190" y="3135"/>
              <a:ext cx="1134" cy="1134"/>
            </a:xfrm>
            <a:prstGeom prst="rect">
              <a:avLst/>
            </a:prstGeom>
          </p:spPr>
        </p:pic>
        <p:pic>
          <p:nvPicPr>
            <p:cNvPr id="12" name="Picture 11" descr="jagod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5324" y="3138"/>
              <a:ext cx="1134" cy="1134"/>
            </a:xfrm>
            <a:prstGeom prst="rect">
              <a:avLst/>
            </a:prstGeom>
          </p:spPr>
        </p:pic>
        <p:pic>
          <p:nvPicPr>
            <p:cNvPr id="13" name="Picture 12" descr="jagod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6458" y="3141"/>
              <a:ext cx="1134" cy="1134"/>
            </a:xfrm>
            <a:prstGeom prst="rect">
              <a:avLst/>
            </a:prstGeom>
          </p:spPr>
        </p:pic>
        <p:pic>
          <p:nvPicPr>
            <p:cNvPr id="66" name="Picture 65" descr="subtraction_cross_50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6458" y="3252"/>
              <a:ext cx="1020" cy="1020"/>
            </a:xfrm>
            <a:prstGeom prst="rect">
              <a:avLst/>
            </a:prstGeom>
          </p:spPr>
        </p:pic>
        <p:pic>
          <p:nvPicPr>
            <p:cNvPr id="67" name="Picture 66" descr="subtraction_cross_50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5326" y="3255"/>
              <a:ext cx="1020" cy="1020"/>
            </a:xfrm>
            <a:prstGeom prst="rect">
              <a:avLst/>
            </a:prstGeom>
          </p:spPr>
        </p:pic>
        <p:pic>
          <p:nvPicPr>
            <p:cNvPr id="68" name="Picture 67" descr="subtraction_cross_50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4194" y="3252"/>
              <a:ext cx="1020" cy="102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0" dur="1000" fill="hold"/>
                                        <p:tgtEl>
                                          <p:spTgt spid="8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80" grpId="1"/>
      <p:bldP spid="81" grpId="0"/>
      <p:bldP spid="82" grpId="0"/>
      <p:bldP spid="8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4000" cy="488210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1905" y="619125"/>
            <a:ext cx="1152000" cy="151384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1860" y="2277110"/>
            <a:ext cx="1152000" cy="131864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12085" y="476885"/>
            <a:ext cx="1044000" cy="145571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63975" y="405130"/>
            <a:ext cx="1152000" cy="13104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97430" y="2132965"/>
            <a:ext cx="1152000" cy="153852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575685" y="2132965"/>
            <a:ext cx="1152000" cy="1282286"/>
          </a:xfrm>
          <a:prstGeom prst="rect">
            <a:avLst/>
          </a:prstGeom>
        </p:spPr>
      </p:pic>
      <p:sp>
        <p:nvSpPr>
          <p:cNvPr id="22" name="Text Box 21"/>
          <p:cNvSpPr txBox="1"/>
          <p:nvPr/>
        </p:nvSpPr>
        <p:spPr>
          <a:xfrm>
            <a:off x="1775143" y="5229225"/>
            <a:ext cx="8622665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sr-Cyrl-RS" sz="36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На слици је </a:t>
            </a:r>
            <a:r>
              <a:rPr lang="sr-Latn-RS" altLang="sr-Cyrl-RS" sz="36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7 </a:t>
            </a:r>
            <a:r>
              <a:rPr lang="sr-Cyrl-RS" altLang="sr-Cyrl-RS" sz="36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морских коњића.</a:t>
            </a:r>
          </a:p>
        </p:txBody>
      </p:sp>
      <p:sp>
        <p:nvSpPr>
          <p:cNvPr id="10" name="Text Box 9"/>
          <p:cNvSpPr txBox="1"/>
          <p:nvPr/>
        </p:nvSpPr>
        <p:spPr>
          <a:xfrm>
            <a:off x="1775143" y="5229225"/>
            <a:ext cx="8622665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sr-Cyrl-RS" sz="36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А онда, 6 морских коњића оде</a:t>
            </a:r>
            <a:r>
              <a:rPr lang="sr-Cyrl-RS" altLang="sr-Cyrl-RS" sz="36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294271 -0.0182407 0.0952604 -0.0976852 0.165729 -0.0707407 C 0.236198 -0.0437963 0.271771 0.126667 0.35224 0.134722 C 0.432708 0.142778 0.528698 0.00685185 0.568177 -0.0302778 " pathEditMode="relative" ptsTypes="">
                                      <p:cBhvr>
                                        <p:cTn id="2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294271 -0.0182407 0.0952604 -0.0976852 0.165729 -0.0707407 C 0.236198 -0.0437963 0.271771 0.126667 0.35224 0.134722 C 0.432708 0.142778 0.528698 0.00685185 0.568177 -0.0302778 " pathEditMode="relative" ptsTypes="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294271 -0.0182407 0.0952604 -0.0976852 0.165729 -0.0707407 C 0.236198 -0.0437963 0.271771 0.126667 0.35224 0.134722 C 0.432708 0.142778 0.528698 0.00685185 0.568177 -0.0302778 " pathEditMode="relative" ptsTypes=""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294271 -0.0182407 0.0952604 -0.0976852 0.165729 -0.0707407 C 0.236198 -0.0437963 0.271771 0.126667 0.35224 0.134722 C 0.432708 0.142778 0.528698 0.00685185 0.568177 -0.0302778 " pathEditMode="relative" ptsTypes="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294271 -0.0182407 0.0952604 -0.0976852 0.165729 -0.0707407 C 0.236198 -0.0437963 0.271771 0.126667 0.35224 0.134722 C 0.432708 0.142778 0.528698 0.00685185 0.568177 -0.0302778 " pathEditMode="relative" ptsTypes="">
                                      <p:cBhvr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294271 -0.0182407 0.0952604 -0.0976852 0.165729 -0.0707407 C 0.236198 -0.0437963 0.271771 0.126667 0.35224 0.134722 C 0.432708 0.142778 0.528698 0.00685185 0.568177 -0.0302778 " pathEditMode="relative" ptsTypes="">
                                      <p:cBhvr>
                                        <p:cTn id="3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2" grpId="1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iJJX9woT50LrlR_Yryd_uHQsccnXyNlEFmjeyd-rmIyDUisgv0sWleS8_STysGt-jaQxcLIW4Mv46dqlVK5jmlcXHg1icBRxJKC2sRXFEtX98KUrKR8MGot1cQf_x4l1PMQYtSPHZ73FPO_yzC7Qg[1]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204000" cy="4881855"/>
          </a:xfrm>
          <a:prstGeom prst="rect">
            <a:avLst/>
          </a:prstGeom>
        </p:spPr>
      </p:pic>
      <p:sp>
        <p:nvSpPr>
          <p:cNvPr id="22" name="Text Box 21"/>
          <p:cNvSpPr txBox="1"/>
          <p:nvPr/>
        </p:nvSpPr>
        <p:spPr>
          <a:xfrm>
            <a:off x="192405" y="4940935"/>
            <a:ext cx="11576685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sr-Cyrl-RS" sz="36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Одузми да би сазнао колико их је остало.</a:t>
            </a:r>
          </a:p>
        </p:txBody>
      </p:sp>
      <p:sp>
        <p:nvSpPr>
          <p:cNvPr id="10" name="Text Box 9"/>
          <p:cNvSpPr txBox="1"/>
          <p:nvPr/>
        </p:nvSpPr>
        <p:spPr>
          <a:xfrm>
            <a:off x="4763770" y="5732780"/>
            <a:ext cx="2664460" cy="82994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sr-Cyrl-RS" sz="48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7 - 6 = </a:t>
            </a:r>
            <a:r>
              <a:rPr lang="sr-Cyrl-RS" altLang="sr-Cyrl-RS" sz="48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/>
          <p:nvPr/>
        </p:nvSpPr>
        <p:spPr>
          <a:xfrm>
            <a:off x="2459355" y="535305"/>
            <a:ext cx="7273290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sr-Cyrl-RS" sz="36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На слици је 6 коцки.</a:t>
            </a:r>
          </a:p>
        </p:txBody>
      </p:sp>
      <p:sp>
        <p:nvSpPr>
          <p:cNvPr id="5" name="Cube 4"/>
          <p:cNvSpPr/>
          <p:nvPr/>
        </p:nvSpPr>
        <p:spPr>
          <a:xfrm>
            <a:off x="531495" y="2108835"/>
            <a:ext cx="1516380" cy="1516380"/>
          </a:xfrm>
          <a:prstGeom prst="cub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ube 5"/>
          <p:cNvSpPr/>
          <p:nvPr/>
        </p:nvSpPr>
        <p:spPr>
          <a:xfrm>
            <a:off x="2426970" y="2108835"/>
            <a:ext cx="1516380" cy="1516380"/>
          </a:xfrm>
          <a:prstGeom prst="cub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ube 6"/>
          <p:cNvSpPr/>
          <p:nvPr/>
        </p:nvSpPr>
        <p:spPr>
          <a:xfrm>
            <a:off x="4322445" y="2108835"/>
            <a:ext cx="1516380" cy="1516380"/>
          </a:xfrm>
          <a:prstGeom prst="cub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ube 7"/>
          <p:cNvSpPr/>
          <p:nvPr/>
        </p:nvSpPr>
        <p:spPr>
          <a:xfrm>
            <a:off x="6217920" y="2108835"/>
            <a:ext cx="1516380" cy="1516380"/>
          </a:xfrm>
          <a:prstGeom prst="cub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ube 8"/>
          <p:cNvSpPr/>
          <p:nvPr/>
        </p:nvSpPr>
        <p:spPr>
          <a:xfrm>
            <a:off x="8113395" y="2108835"/>
            <a:ext cx="1516380" cy="1516380"/>
          </a:xfrm>
          <a:prstGeom prst="cub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ube 9"/>
          <p:cNvSpPr/>
          <p:nvPr/>
        </p:nvSpPr>
        <p:spPr>
          <a:xfrm>
            <a:off x="10008870" y="2108835"/>
            <a:ext cx="1516380" cy="1516380"/>
          </a:xfrm>
          <a:prstGeom prst="cub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 Box 10"/>
          <p:cNvSpPr txBox="1"/>
          <p:nvPr/>
        </p:nvSpPr>
        <p:spPr>
          <a:xfrm>
            <a:off x="1923415" y="3876675"/>
            <a:ext cx="8345805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sr-Cyrl-RS" sz="36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Две коцке ћемо да склонимо.</a:t>
            </a:r>
          </a:p>
        </p:txBody>
      </p:sp>
      <p:sp>
        <p:nvSpPr>
          <p:cNvPr id="12" name="Text Box 11"/>
          <p:cNvSpPr txBox="1"/>
          <p:nvPr/>
        </p:nvSpPr>
        <p:spPr>
          <a:xfrm>
            <a:off x="1922780" y="4772660"/>
            <a:ext cx="8345805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sr-Cyrl-RS" sz="36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Колико је коцки остало?</a:t>
            </a:r>
          </a:p>
        </p:txBody>
      </p:sp>
      <p:sp>
        <p:nvSpPr>
          <p:cNvPr id="13" name="Text Box 12"/>
          <p:cNvSpPr txBox="1"/>
          <p:nvPr>
            <p:custDataLst>
              <p:tags r:id="rId1"/>
            </p:custDataLst>
          </p:nvPr>
        </p:nvSpPr>
        <p:spPr>
          <a:xfrm>
            <a:off x="2047875" y="5552440"/>
            <a:ext cx="8345805" cy="10147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sr-Cyrl-RS" sz="60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6 - 2 =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7" presetClass="exit" presetSubtype="1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7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9" grpId="1" animBg="1"/>
      <p:bldP spid="10" grpId="0" animBg="1"/>
      <p:bldP spid="10" grpId="1" animBg="1"/>
      <p:bldP spid="11" grpId="0"/>
      <p:bldP spid="11" grpId="1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/>
          <p:nvPr/>
        </p:nvSpPr>
        <p:spPr>
          <a:xfrm>
            <a:off x="2459355" y="535305"/>
            <a:ext cx="7273290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sr-Cyrl-RS" sz="36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На слици је 5 коцки.</a:t>
            </a:r>
          </a:p>
        </p:txBody>
      </p:sp>
      <p:sp>
        <p:nvSpPr>
          <p:cNvPr id="5" name="Cube 4"/>
          <p:cNvSpPr/>
          <p:nvPr/>
        </p:nvSpPr>
        <p:spPr>
          <a:xfrm>
            <a:off x="1465580" y="2109470"/>
            <a:ext cx="1516380" cy="1516380"/>
          </a:xfrm>
          <a:prstGeom prst="cub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ube 5"/>
          <p:cNvSpPr/>
          <p:nvPr/>
        </p:nvSpPr>
        <p:spPr>
          <a:xfrm>
            <a:off x="3361055" y="2109470"/>
            <a:ext cx="1516380" cy="1516380"/>
          </a:xfrm>
          <a:prstGeom prst="cub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ube 6"/>
          <p:cNvSpPr/>
          <p:nvPr/>
        </p:nvSpPr>
        <p:spPr>
          <a:xfrm>
            <a:off x="5256530" y="2109470"/>
            <a:ext cx="1516380" cy="1516380"/>
          </a:xfrm>
          <a:prstGeom prst="cub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ube 7"/>
          <p:cNvSpPr/>
          <p:nvPr/>
        </p:nvSpPr>
        <p:spPr>
          <a:xfrm>
            <a:off x="7152005" y="2109470"/>
            <a:ext cx="1516380" cy="1516380"/>
          </a:xfrm>
          <a:prstGeom prst="cub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ube 8"/>
          <p:cNvSpPr/>
          <p:nvPr/>
        </p:nvSpPr>
        <p:spPr>
          <a:xfrm>
            <a:off x="9047480" y="2109470"/>
            <a:ext cx="1516380" cy="1516380"/>
          </a:xfrm>
          <a:prstGeom prst="cub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 Box 10"/>
          <p:cNvSpPr txBox="1"/>
          <p:nvPr/>
        </p:nvSpPr>
        <p:spPr>
          <a:xfrm>
            <a:off x="1923415" y="3876675"/>
            <a:ext cx="8345805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sr-Cyrl-RS" sz="36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Једну коцку ћемо да склонимо.</a:t>
            </a:r>
          </a:p>
        </p:txBody>
      </p:sp>
      <p:sp>
        <p:nvSpPr>
          <p:cNvPr id="12" name="Text Box 11"/>
          <p:cNvSpPr txBox="1"/>
          <p:nvPr/>
        </p:nvSpPr>
        <p:spPr>
          <a:xfrm>
            <a:off x="1922780" y="4772660"/>
            <a:ext cx="8345805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sr-Cyrl-RS" sz="36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Колико је коцки остало?</a:t>
            </a:r>
          </a:p>
        </p:txBody>
      </p:sp>
      <p:sp>
        <p:nvSpPr>
          <p:cNvPr id="13" name="Text Box 12"/>
          <p:cNvSpPr txBox="1"/>
          <p:nvPr>
            <p:custDataLst>
              <p:tags r:id="rId1"/>
            </p:custDataLst>
          </p:nvPr>
        </p:nvSpPr>
        <p:spPr>
          <a:xfrm>
            <a:off x="2047875" y="5552440"/>
            <a:ext cx="8345805" cy="10147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sr-Cyrl-RS" sz="60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5 - 1 =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7" presetClass="exit" presetSubtype="1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ldLvl="0" animBg="1"/>
      <p:bldP spid="6" grpId="0" bldLvl="0" animBg="1"/>
      <p:bldP spid="7" grpId="0" bldLvl="0" animBg="1"/>
      <p:bldP spid="8" grpId="0" bldLvl="0" animBg="1"/>
      <p:bldP spid="9" grpId="0" bldLvl="0" animBg="1"/>
      <p:bldP spid="9" grpId="1" bldLvl="0" animBg="1"/>
      <p:bldP spid="11" grpId="0"/>
      <p:bldP spid="11" grpId="1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riba_1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367790" y="2735580"/>
            <a:ext cx="1080135" cy="1080135"/>
          </a:xfrm>
          <a:prstGeom prst="rect">
            <a:avLst/>
          </a:prstGeom>
        </p:spPr>
      </p:pic>
      <p:pic>
        <p:nvPicPr>
          <p:cNvPr id="11" name="Picture 10" descr="riba_1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744710" y="2735580"/>
            <a:ext cx="1079500" cy="1080135"/>
          </a:xfrm>
          <a:prstGeom prst="rect">
            <a:avLst/>
          </a:prstGeom>
        </p:spPr>
      </p:pic>
      <p:pic>
        <p:nvPicPr>
          <p:cNvPr id="12" name="Picture 11" descr="riba_1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414905" y="2735580"/>
            <a:ext cx="1079500" cy="1080135"/>
          </a:xfrm>
          <a:prstGeom prst="rect">
            <a:avLst/>
          </a:prstGeom>
        </p:spPr>
      </p:pic>
      <p:pic>
        <p:nvPicPr>
          <p:cNvPr id="13" name="Picture 12" descr="riba_1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462020" y="2735580"/>
            <a:ext cx="1079500" cy="1080135"/>
          </a:xfrm>
          <a:prstGeom prst="rect">
            <a:avLst/>
          </a:prstGeom>
        </p:spPr>
      </p:pic>
      <p:pic>
        <p:nvPicPr>
          <p:cNvPr id="14" name="Picture 13" descr="riba_1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509135" y="2735580"/>
            <a:ext cx="1079500" cy="1080135"/>
          </a:xfrm>
          <a:prstGeom prst="rect">
            <a:avLst/>
          </a:prstGeom>
        </p:spPr>
      </p:pic>
      <p:pic>
        <p:nvPicPr>
          <p:cNvPr id="15" name="Picture 14" descr="riba_1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556250" y="2735580"/>
            <a:ext cx="1079500" cy="1080135"/>
          </a:xfrm>
          <a:prstGeom prst="rect">
            <a:avLst/>
          </a:prstGeom>
        </p:spPr>
      </p:pic>
      <p:pic>
        <p:nvPicPr>
          <p:cNvPr id="16" name="Picture 15" descr="riba_1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603365" y="2735580"/>
            <a:ext cx="1079500" cy="1080135"/>
          </a:xfrm>
          <a:prstGeom prst="rect">
            <a:avLst/>
          </a:prstGeom>
        </p:spPr>
      </p:pic>
      <p:pic>
        <p:nvPicPr>
          <p:cNvPr id="17" name="Picture 16" descr="riba_1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650480" y="2735580"/>
            <a:ext cx="1079500" cy="1080135"/>
          </a:xfrm>
          <a:prstGeom prst="rect">
            <a:avLst/>
          </a:prstGeom>
        </p:spPr>
      </p:pic>
      <p:pic>
        <p:nvPicPr>
          <p:cNvPr id="18" name="Picture 17" descr="riba_1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697595" y="2735580"/>
            <a:ext cx="1079500" cy="1080135"/>
          </a:xfrm>
          <a:prstGeom prst="rect">
            <a:avLst/>
          </a:prstGeom>
        </p:spPr>
      </p:pic>
      <p:pic>
        <p:nvPicPr>
          <p:cNvPr id="19" name="Picture 18" descr="subtraction_cross_50"/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800340" y="2805430"/>
            <a:ext cx="864000" cy="864000"/>
          </a:xfrm>
          <a:prstGeom prst="rect">
            <a:avLst/>
          </a:prstGeom>
        </p:spPr>
      </p:pic>
      <p:pic>
        <p:nvPicPr>
          <p:cNvPr id="20" name="Picture 19" descr="subtraction_cross_50"/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849125" y="2805430"/>
            <a:ext cx="863600" cy="864000"/>
          </a:xfrm>
          <a:prstGeom prst="rect">
            <a:avLst/>
          </a:prstGeom>
        </p:spPr>
      </p:pic>
      <p:pic>
        <p:nvPicPr>
          <p:cNvPr id="21" name="Picture 20" descr="subtraction_cross_50"/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897510" y="2805430"/>
            <a:ext cx="863600" cy="864000"/>
          </a:xfrm>
          <a:prstGeom prst="rect">
            <a:avLst/>
          </a:prstGeom>
        </p:spPr>
      </p:pic>
      <p:sp>
        <p:nvSpPr>
          <p:cNvPr id="22" name="Text Box 21"/>
          <p:cNvSpPr txBox="1"/>
          <p:nvPr/>
        </p:nvSpPr>
        <p:spPr>
          <a:xfrm>
            <a:off x="2047240" y="545465"/>
            <a:ext cx="8096885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sr-Cyrl-RS" sz="36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Одузимање уз помоћ слике</a:t>
            </a:r>
          </a:p>
        </p:txBody>
      </p:sp>
      <p:sp>
        <p:nvSpPr>
          <p:cNvPr id="23" name="Text Box 22"/>
          <p:cNvSpPr txBox="1"/>
          <p:nvPr>
            <p:custDataLst>
              <p:tags r:id="rId1"/>
            </p:custDataLst>
          </p:nvPr>
        </p:nvSpPr>
        <p:spPr>
          <a:xfrm>
            <a:off x="3886835" y="4999990"/>
            <a:ext cx="1136015" cy="10147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sr-Cyrl-RS" sz="60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9</a:t>
            </a:r>
          </a:p>
        </p:txBody>
      </p:sp>
      <p:sp>
        <p:nvSpPr>
          <p:cNvPr id="25" name="Text Box 24"/>
          <p:cNvSpPr txBox="1"/>
          <p:nvPr>
            <p:custDataLst>
              <p:tags r:id="rId2"/>
            </p:custDataLst>
          </p:nvPr>
        </p:nvSpPr>
        <p:spPr>
          <a:xfrm>
            <a:off x="5139055" y="4999990"/>
            <a:ext cx="1320165" cy="10147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sr-Cyrl-RS" sz="60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- 3</a:t>
            </a:r>
          </a:p>
        </p:txBody>
      </p:sp>
      <p:sp>
        <p:nvSpPr>
          <p:cNvPr id="26" name="Text Box 25"/>
          <p:cNvSpPr txBox="1"/>
          <p:nvPr>
            <p:custDataLst>
              <p:tags r:id="rId3"/>
            </p:custDataLst>
          </p:nvPr>
        </p:nvSpPr>
        <p:spPr>
          <a:xfrm>
            <a:off x="6677660" y="4999990"/>
            <a:ext cx="1628140" cy="10147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sr-Cyrl-RS" sz="60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=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iba_2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622425" y="1951355"/>
            <a:ext cx="1080000" cy="1080000"/>
          </a:xfrm>
          <a:prstGeom prst="rect">
            <a:avLst/>
          </a:prstGeom>
        </p:spPr>
      </p:pic>
      <p:pic>
        <p:nvPicPr>
          <p:cNvPr id="3" name="Picture 2" descr="riba_2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95955" y="1951355"/>
            <a:ext cx="1080000" cy="1080000"/>
          </a:xfrm>
          <a:prstGeom prst="rect">
            <a:avLst/>
          </a:prstGeom>
        </p:spPr>
      </p:pic>
      <p:pic>
        <p:nvPicPr>
          <p:cNvPr id="4" name="Picture 3" descr="riba_2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69485" y="1951355"/>
            <a:ext cx="1080000" cy="1080000"/>
          </a:xfrm>
          <a:prstGeom prst="rect">
            <a:avLst/>
          </a:prstGeom>
        </p:spPr>
      </p:pic>
      <p:pic>
        <p:nvPicPr>
          <p:cNvPr id="5" name="Picture 4" descr="riba_2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343015" y="1951355"/>
            <a:ext cx="1080000" cy="1080000"/>
          </a:xfrm>
          <a:prstGeom prst="rect">
            <a:avLst/>
          </a:prstGeom>
        </p:spPr>
      </p:pic>
      <p:pic>
        <p:nvPicPr>
          <p:cNvPr id="6" name="Picture 5" descr="riba_2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916545" y="1951355"/>
            <a:ext cx="1080000" cy="1080000"/>
          </a:xfrm>
          <a:prstGeom prst="rect">
            <a:avLst/>
          </a:prstGeom>
        </p:spPr>
      </p:pic>
      <p:pic>
        <p:nvPicPr>
          <p:cNvPr id="7" name="Picture 6" descr="riba_2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90075" y="1951355"/>
            <a:ext cx="1080000" cy="1080000"/>
          </a:xfrm>
          <a:prstGeom prst="rect">
            <a:avLst/>
          </a:prstGeom>
        </p:spPr>
      </p:pic>
      <p:pic>
        <p:nvPicPr>
          <p:cNvPr id="19" name="Picture 18" descr="subtraction_cross_50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450965" y="2059305"/>
            <a:ext cx="864000" cy="864000"/>
          </a:xfrm>
          <a:prstGeom prst="rect">
            <a:avLst/>
          </a:prstGeom>
        </p:spPr>
      </p:pic>
      <p:pic>
        <p:nvPicPr>
          <p:cNvPr id="9" name="Picture 8" descr="subtraction_cross_50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024495" y="2059305"/>
            <a:ext cx="864000" cy="864000"/>
          </a:xfrm>
          <a:prstGeom prst="rect">
            <a:avLst/>
          </a:prstGeom>
        </p:spPr>
      </p:pic>
      <p:pic>
        <p:nvPicPr>
          <p:cNvPr id="10" name="Picture 9" descr="subtraction_cross_50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598025" y="2059305"/>
            <a:ext cx="864000" cy="864000"/>
          </a:xfrm>
          <a:prstGeom prst="rect">
            <a:avLst/>
          </a:prstGeom>
        </p:spPr>
      </p:pic>
      <p:sp>
        <p:nvSpPr>
          <p:cNvPr id="23" name="Text Box 22"/>
          <p:cNvSpPr txBox="1"/>
          <p:nvPr>
            <p:custDataLst>
              <p:tags r:id="rId1"/>
            </p:custDataLst>
          </p:nvPr>
        </p:nvSpPr>
        <p:spPr>
          <a:xfrm>
            <a:off x="3886200" y="4999990"/>
            <a:ext cx="4138295" cy="10147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sr-Cyrl-RS" sz="60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6 - 3 =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iba_3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070100" y="2888615"/>
            <a:ext cx="1080135" cy="1080135"/>
          </a:xfrm>
          <a:prstGeom prst="rect">
            <a:avLst/>
          </a:prstGeom>
        </p:spPr>
      </p:pic>
      <p:pic>
        <p:nvPicPr>
          <p:cNvPr id="3" name="Picture 2" descr="riba_3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232150" y="2889250"/>
            <a:ext cx="1080135" cy="1080135"/>
          </a:xfrm>
          <a:prstGeom prst="rect">
            <a:avLst/>
          </a:prstGeom>
        </p:spPr>
      </p:pic>
      <p:pic>
        <p:nvPicPr>
          <p:cNvPr id="4" name="Picture 3" descr="riba_3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394200" y="2889885"/>
            <a:ext cx="1080135" cy="1080135"/>
          </a:xfrm>
          <a:prstGeom prst="rect">
            <a:avLst/>
          </a:prstGeom>
        </p:spPr>
      </p:pic>
      <p:pic>
        <p:nvPicPr>
          <p:cNvPr id="5" name="Picture 4" descr="riba_3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556250" y="2890520"/>
            <a:ext cx="1080135" cy="1080135"/>
          </a:xfrm>
          <a:prstGeom prst="rect">
            <a:avLst/>
          </a:prstGeom>
        </p:spPr>
      </p:pic>
      <p:pic>
        <p:nvPicPr>
          <p:cNvPr id="6" name="Picture 5" descr="riba_3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718300" y="2891155"/>
            <a:ext cx="1080135" cy="1080135"/>
          </a:xfrm>
          <a:prstGeom prst="rect">
            <a:avLst/>
          </a:prstGeom>
        </p:spPr>
      </p:pic>
      <p:pic>
        <p:nvPicPr>
          <p:cNvPr id="7" name="Picture 6" descr="riba_3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880350" y="2891790"/>
            <a:ext cx="1080135" cy="1080135"/>
          </a:xfrm>
          <a:prstGeom prst="rect">
            <a:avLst/>
          </a:prstGeom>
        </p:spPr>
      </p:pic>
      <p:pic>
        <p:nvPicPr>
          <p:cNvPr id="8" name="Picture 7" descr="riba_3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42400" y="2892425"/>
            <a:ext cx="1080135" cy="1080135"/>
          </a:xfrm>
          <a:prstGeom prst="rect">
            <a:avLst/>
          </a:prstGeom>
        </p:spPr>
      </p:pic>
      <p:pic>
        <p:nvPicPr>
          <p:cNvPr id="19" name="Picture 18" descr="subtraction_cross_50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64200" y="2996565"/>
            <a:ext cx="864000" cy="864000"/>
          </a:xfrm>
          <a:prstGeom prst="rect">
            <a:avLst/>
          </a:prstGeom>
        </p:spPr>
      </p:pic>
      <p:pic>
        <p:nvPicPr>
          <p:cNvPr id="10" name="Picture 9" descr="subtraction_cross_50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826250" y="3000375"/>
            <a:ext cx="864000" cy="864000"/>
          </a:xfrm>
          <a:prstGeom prst="rect">
            <a:avLst/>
          </a:prstGeom>
        </p:spPr>
      </p:pic>
      <p:pic>
        <p:nvPicPr>
          <p:cNvPr id="11" name="Picture 10" descr="subtraction_cross_50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988300" y="3004185"/>
            <a:ext cx="864000" cy="864000"/>
          </a:xfrm>
          <a:prstGeom prst="rect">
            <a:avLst/>
          </a:prstGeom>
        </p:spPr>
      </p:pic>
      <p:pic>
        <p:nvPicPr>
          <p:cNvPr id="12" name="Picture 11" descr="subtraction_cross_50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150350" y="3007995"/>
            <a:ext cx="864000" cy="864000"/>
          </a:xfrm>
          <a:prstGeom prst="rect">
            <a:avLst/>
          </a:prstGeom>
        </p:spPr>
      </p:pic>
      <p:sp>
        <p:nvSpPr>
          <p:cNvPr id="23" name="Text Box 22"/>
          <p:cNvSpPr txBox="1"/>
          <p:nvPr>
            <p:custDataLst>
              <p:tags r:id="rId1"/>
            </p:custDataLst>
          </p:nvPr>
        </p:nvSpPr>
        <p:spPr>
          <a:xfrm>
            <a:off x="3886200" y="4999990"/>
            <a:ext cx="4138295" cy="10147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sr-Latn-RS" altLang="sr-Cyrl-RS" sz="60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7</a:t>
            </a:r>
            <a:r>
              <a:rPr lang="sr-Cyrl-RS" sz="60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 - </a:t>
            </a:r>
            <a:r>
              <a:rPr lang="sr-Latn-RS" altLang="sr-Cyrl-RS" sz="60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4</a:t>
            </a:r>
            <a:r>
              <a:rPr lang="sr-Cyrl-RS" sz="60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 =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iba_4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776095" y="2889250"/>
            <a:ext cx="1080135" cy="1080135"/>
          </a:xfrm>
          <a:prstGeom prst="rect">
            <a:avLst/>
          </a:prstGeom>
        </p:spPr>
      </p:pic>
      <p:pic>
        <p:nvPicPr>
          <p:cNvPr id="3" name="Picture 2" descr="riba_4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856230" y="2889250"/>
            <a:ext cx="1080135" cy="1080135"/>
          </a:xfrm>
          <a:prstGeom prst="rect">
            <a:avLst/>
          </a:prstGeom>
        </p:spPr>
      </p:pic>
      <p:pic>
        <p:nvPicPr>
          <p:cNvPr id="4" name="Picture 3" descr="riba_4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36365" y="2889250"/>
            <a:ext cx="1080135" cy="1080135"/>
          </a:xfrm>
          <a:prstGeom prst="rect">
            <a:avLst/>
          </a:prstGeom>
        </p:spPr>
      </p:pic>
      <p:pic>
        <p:nvPicPr>
          <p:cNvPr id="5" name="Picture 4" descr="riba_4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015865" y="2889250"/>
            <a:ext cx="1080135" cy="1080135"/>
          </a:xfrm>
          <a:prstGeom prst="rect">
            <a:avLst/>
          </a:prstGeom>
        </p:spPr>
      </p:pic>
      <p:pic>
        <p:nvPicPr>
          <p:cNvPr id="6" name="Picture 5" descr="riba_4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96635" y="2889250"/>
            <a:ext cx="1080135" cy="1080135"/>
          </a:xfrm>
          <a:prstGeom prst="rect">
            <a:avLst/>
          </a:prstGeom>
        </p:spPr>
      </p:pic>
      <p:pic>
        <p:nvPicPr>
          <p:cNvPr id="7" name="Picture 6" descr="riba_4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176770" y="2889250"/>
            <a:ext cx="1080135" cy="1080135"/>
          </a:xfrm>
          <a:prstGeom prst="rect">
            <a:avLst/>
          </a:prstGeom>
        </p:spPr>
      </p:pic>
      <p:pic>
        <p:nvPicPr>
          <p:cNvPr id="8" name="Picture 7" descr="riba_4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56905" y="2889250"/>
            <a:ext cx="1080135" cy="1080135"/>
          </a:xfrm>
          <a:prstGeom prst="rect">
            <a:avLst/>
          </a:prstGeom>
        </p:spPr>
      </p:pic>
      <p:pic>
        <p:nvPicPr>
          <p:cNvPr id="9" name="Picture 8" descr="riba_4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37040" y="2889250"/>
            <a:ext cx="1080135" cy="1080135"/>
          </a:xfrm>
          <a:prstGeom prst="rect">
            <a:avLst/>
          </a:prstGeom>
        </p:spPr>
      </p:pic>
      <p:pic>
        <p:nvPicPr>
          <p:cNvPr id="19" name="Picture 18" descr="subtraction_cross_50"/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123815" y="2996565"/>
            <a:ext cx="864000" cy="864000"/>
          </a:xfrm>
          <a:prstGeom prst="rect">
            <a:avLst/>
          </a:prstGeom>
        </p:spPr>
      </p:pic>
      <p:pic>
        <p:nvPicPr>
          <p:cNvPr id="11" name="Picture 10" descr="subtraction_cross_50"/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204585" y="2996565"/>
            <a:ext cx="864000" cy="864000"/>
          </a:xfrm>
          <a:prstGeom prst="rect">
            <a:avLst/>
          </a:prstGeom>
        </p:spPr>
      </p:pic>
      <p:pic>
        <p:nvPicPr>
          <p:cNvPr id="12" name="Picture 11" descr="subtraction_cross_50"/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285355" y="2996565"/>
            <a:ext cx="864000" cy="864000"/>
          </a:xfrm>
          <a:prstGeom prst="rect">
            <a:avLst/>
          </a:prstGeom>
        </p:spPr>
      </p:pic>
      <p:pic>
        <p:nvPicPr>
          <p:cNvPr id="13" name="Picture 12" descr="subtraction_cross_50"/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366125" y="2996565"/>
            <a:ext cx="864000" cy="864000"/>
          </a:xfrm>
          <a:prstGeom prst="rect">
            <a:avLst/>
          </a:prstGeom>
        </p:spPr>
      </p:pic>
      <p:pic>
        <p:nvPicPr>
          <p:cNvPr id="14" name="Picture 13" descr="subtraction_cross_50"/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446895" y="2996565"/>
            <a:ext cx="864000" cy="864000"/>
          </a:xfrm>
          <a:prstGeom prst="rect">
            <a:avLst/>
          </a:prstGeom>
        </p:spPr>
      </p:pic>
      <p:sp>
        <p:nvSpPr>
          <p:cNvPr id="23" name="Text Box 22"/>
          <p:cNvSpPr txBox="1"/>
          <p:nvPr>
            <p:custDataLst>
              <p:tags r:id="rId1"/>
            </p:custDataLst>
          </p:nvPr>
        </p:nvSpPr>
        <p:spPr>
          <a:xfrm>
            <a:off x="3886200" y="4999990"/>
            <a:ext cx="4138295" cy="10147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sr-Latn-RS" altLang="sr-Cyrl-RS" sz="60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8</a:t>
            </a:r>
            <a:r>
              <a:rPr lang="sr-Cyrl-RS" sz="60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 - </a:t>
            </a:r>
            <a:r>
              <a:rPr lang="sr-Latn-RS" altLang="sr-Cyrl-RS" sz="60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6</a:t>
            </a:r>
            <a:r>
              <a:rPr lang="sr-Cyrl-RS" sz="60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 = </a:t>
            </a:r>
            <a:r>
              <a:rPr lang="sr-Latn-RS" altLang="sr-Cyrl-RS" sz="60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2</a:t>
            </a:r>
          </a:p>
        </p:txBody>
      </p:sp>
      <p:pic>
        <p:nvPicPr>
          <p:cNvPr id="15" name="Picture 14" descr="subtraction_cross_50"/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043045" y="2996565"/>
            <a:ext cx="864000" cy="86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Box 21"/>
          <p:cNvSpPr txBox="1"/>
          <p:nvPr/>
        </p:nvSpPr>
        <p:spPr>
          <a:xfrm>
            <a:off x="2047240" y="545465"/>
            <a:ext cx="8096885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sr-Cyrl-RS" sz="36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На којој слици је 4 - 2 = 2?</a:t>
            </a:r>
          </a:p>
        </p:txBody>
      </p:sp>
      <p:grpSp>
        <p:nvGrpSpPr>
          <p:cNvPr id="38" name="Group 37"/>
          <p:cNvGrpSpPr/>
          <p:nvPr/>
        </p:nvGrpSpPr>
        <p:grpSpPr>
          <a:xfrm>
            <a:off x="2523490" y="1993900"/>
            <a:ext cx="2880360" cy="722630"/>
            <a:chOff x="1925" y="2840"/>
            <a:chExt cx="4536" cy="1138"/>
          </a:xfrm>
        </p:grpSpPr>
        <p:pic>
          <p:nvPicPr>
            <p:cNvPr id="2" name="Picture 1" descr="pic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925" y="2844"/>
              <a:ext cx="1134" cy="1134"/>
            </a:xfrm>
            <a:prstGeom prst="rect">
              <a:avLst/>
            </a:prstGeom>
          </p:spPr>
        </p:pic>
        <p:pic>
          <p:nvPicPr>
            <p:cNvPr id="4" name="Picture 3" descr="pic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059" y="2844"/>
              <a:ext cx="1134" cy="1134"/>
            </a:xfrm>
            <a:prstGeom prst="rect">
              <a:avLst/>
            </a:prstGeom>
          </p:spPr>
        </p:pic>
        <p:pic>
          <p:nvPicPr>
            <p:cNvPr id="5" name="Picture 4" descr="pic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193" y="2844"/>
              <a:ext cx="1134" cy="1134"/>
            </a:xfrm>
            <a:prstGeom prst="rect">
              <a:avLst/>
            </a:prstGeom>
          </p:spPr>
        </p:pic>
        <p:pic>
          <p:nvPicPr>
            <p:cNvPr id="6" name="Picture 5" descr="pic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327" y="2844"/>
              <a:ext cx="1134" cy="1134"/>
            </a:xfrm>
            <a:prstGeom prst="rect">
              <a:avLst/>
            </a:prstGeom>
          </p:spPr>
        </p:pic>
        <p:pic>
          <p:nvPicPr>
            <p:cNvPr id="28" name="Picture 27" descr="subtraction_cross_50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284" y="2840"/>
              <a:ext cx="1134" cy="1134"/>
            </a:xfrm>
            <a:prstGeom prst="rect">
              <a:avLst/>
            </a:prstGeom>
          </p:spPr>
        </p:pic>
        <p:pic>
          <p:nvPicPr>
            <p:cNvPr id="29" name="Picture 28" descr="subtraction_cross_50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193" y="2840"/>
              <a:ext cx="1134" cy="1134"/>
            </a:xfrm>
            <a:prstGeom prst="rect">
              <a:avLst/>
            </a:prstGeom>
          </p:spPr>
        </p:pic>
      </p:grpSp>
      <p:grpSp>
        <p:nvGrpSpPr>
          <p:cNvPr id="41" name="Group 40"/>
          <p:cNvGrpSpPr/>
          <p:nvPr/>
        </p:nvGrpSpPr>
        <p:grpSpPr>
          <a:xfrm>
            <a:off x="2523490" y="4151630"/>
            <a:ext cx="4320540" cy="741680"/>
            <a:chOff x="1882" y="6967"/>
            <a:chExt cx="6804" cy="1168"/>
          </a:xfrm>
        </p:grpSpPr>
        <p:pic>
          <p:nvPicPr>
            <p:cNvPr id="21" name="Picture 20" descr="pic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882" y="6967"/>
              <a:ext cx="1134" cy="1134"/>
            </a:xfrm>
            <a:prstGeom prst="rect">
              <a:avLst/>
            </a:prstGeom>
          </p:spPr>
        </p:pic>
        <p:pic>
          <p:nvPicPr>
            <p:cNvPr id="23" name="Picture 22" descr="pic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016" y="6967"/>
              <a:ext cx="1134" cy="1134"/>
            </a:xfrm>
            <a:prstGeom prst="rect">
              <a:avLst/>
            </a:prstGeom>
          </p:spPr>
        </p:pic>
        <p:pic>
          <p:nvPicPr>
            <p:cNvPr id="24" name="Picture 23" descr="pic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150" y="6967"/>
              <a:ext cx="1134" cy="1134"/>
            </a:xfrm>
            <a:prstGeom prst="rect">
              <a:avLst/>
            </a:prstGeom>
          </p:spPr>
        </p:pic>
        <p:pic>
          <p:nvPicPr>
            <p:cNvPr id="25" name="Picture 24" descr="pic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84" y="6967"/>
              <a:ext cx="1134" cy="1134"/>
            </a:xfrm>
            <a:prstGeom prst="rect">
              <a:avLst/>
            </a:prstGeom>
          </p:spPr>
        </p:pic>
        <p:pic>
          <p:nvPicPr>
            <p:cNvPr id="26" name="Picture 25" descr="pic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418" y="6967"/>
              <a:ext cx="1134" cy="1134"/>
            </a:xfrm>
            <a:prstGeom prst="rect">
              <a:avLst/>
            </a:prstGeom>
          </p:spPr>
        </p:pic>
        <p:pic>
          <p:nvPicPr>
            <p:cNvPr id="27" name="Picture 26" descr="pic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552" y="6967"/>
              <a:ext cx="1134" cy="1134"/>
            </a:xfrm>
            <a:prstGeom prst="rect">
              <a:avLst/>
            </a:prstGeom>
          </p:spPr>
        </p:pic>
        <p:pic>
          <p:nvPicPr>
            <p:cNvPr id="32" name="Picture 31" descr="subtraction_cross_50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284" y="7001"/>
              <a:ext cx="1134" cy="1134"/>
            </a:xfrm>
            <a:prstGeom prst="rect">
              <a:avLst/>
            </a:prstGeom>
          </p:spPr>
        </p:pic>
        <p:pic>
          <p:nvPicPr>
            <p:cNvPr id="33" name="Picture 32" descr="subtraction_cross_50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193" y="7001"/>
              <a:ext cx="1134" cy="1134"/>
            </a:xfrm>
            <a:prstGeom prst="rect">
              <a:avLst/>
            </a:prstGeom>
          </p:spPr>
        </p:pic>
        <p:pic>
          <p:nvPicPr>
            <p:cNvPr id="34" name="Picture 33" descr="subtraction_cross_50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552" y="7001"/>
              <a:ext cx="1134" cy="1134"/>
            </a:xfrm>
            <a:prstGeom prst="rect">
              <a:avLst/>
            </a:prstGeom>
          </p:spPr>
        </p:pic>
        <p:pic>
          <p:nvPicPr>
            <p:cNvPr id="35" name="Picture 34" descr="subtraction_cross_50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461" y="7001"/>
              <a:ext cx="1134" cy="1134"/>
            </a:xfrm>
            <a:prstGeom prst="rect">
              <a:avLst/>
            </a:prstGeom>
          </p:spPr>
        </p:pic>
      </p:grpSp>
      <p:grpSp>
        <p:nvGrpSpPr>
          <p:cNvPr id="40" name="Group 39"/>
          <p:cNvGrpSpPr/>
          <p:nvPr/>
        </p:nvGrpSpPr>
        <p:grpSpPr>
          <a:xfrm>
            <a:off x="2523490" y="3440430"/>
            <a:ext cx="3600450" cy="720090"/>
            <a:chOff x="1925" y="5604"/>
            <a:chExt cx="5670" cy="1134"/>
          </a:xfrm>
        </p:grpSpPr>
        <p:pic>
          <p:nvPicPr>
            <p:cNvPr id="15" name="Picture 14" descr="pic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925" y="5604"/>
              <a:ext cx="1134" cy="1134"/>
            </a:xfrm>
            <a:prstGeom prst="rect">
              <a:avLst/>
            </a:prstGeom>
          </p:spPr>
        </p:pic>
        <p:pic>
          <p:nvPicPr>
            <p:cNvPr id="16" name="Picture 15" descr="pic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059" y="5604"/>
              <a:ext cx="1134" cy="1134"/>
            </a:xfrm>
            <a:prstGeom prst="rect">
              <a:avLst/>
            </a:prstGeom>
          </p:spPr>
        </p:pic>
        <p:pic>
          <p:nvPicPr>
            <p:cNvPr id="17" name="Picture 16" descr="pic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193" y="5604"/>
              <a:ext cx="1134" cy="1134"/>
            </a:xfrm>
            <a:prstGeom prst="rect">
              <a:avLst/>
            </a:prstGeom>
          </p:spPr>
        </p:pic>
        <p:pic>
          <p:nvPicPr>
            <p:cNvPr id="18" name="Picture 17" descr="pic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327" y="5604"/>
              <a:ext cx="1134" cy="1134"/>
            </a:xfrm>
            <a:prstGeom prst="rect">
              <a:avLst/>
            </a:prstGeom>
          </p:spPr>
        </p:pic>
        <p:pic>
          <p:nvPicPr>
            <p:cNvPr id="19" name="Picture 18" descr="pic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461" y="5604"/>
              <a:ext cx="1134" cy="1134"/>
            </a:xfrm>
            <a:prstGeom prst="rect">
              <a:avLst/>
            </a:prstGeom>
          </p:spPr>
        </p:pic>
        <p:pic>
          <p:nvPicPr>
            <p:cNvPr id="30" name="Picture 29" descr="subtraction_cross_50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327" y="5604"/>
              <a:ext cx="1134" cy="1134"/>
            </a:xfrm>
            <a:prstGeom prst="rect">
              <a:avLst/>
            </a:prstGeom>
          </p:spPr>
        </p:pic>
        <p:pic>
          <p:nvPicPr>
            <p:cNvPr id="31" name="Picture 30" descr="subtraction_cross_50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236" y="5604"/>
              <a:ext cx="1134" cy="1134"/>
            </a:xfrm>
            <a:prstGeom prst="rect">
              <a:avLst/>
            </a:prstGeom>
          </p:spPr>
        </p:pic>
        <p:pic>
          <p:nvPicPr>
            <p:cNvPr id="36" name="Picture 35" descr="subtraction_cross_50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461" y="5604"/>
              <a:ext cx="1134" cy="1134"/>
            </a:xfrm>
            <a:prstGeom prst="rect">
              <a:avLst/>
            </a:prstGeom>
          </p:spPr>
        </p:pic>
      </p:grpSp>
      <p:grpSp>
        <p:nvGrpSpPr>
          <p:cNvPr id="39" name="Group 38"/>
          <p:cNvGrpSpPr/>
          <p:nvPr/>
        </p:nvGrpSpPr>
        <p:grpSpPr>
          <a:xfrm>
            <a:off x="2523490" y="2707640"/>
            <a:ext cx="2160270" cy="741680"/>
            <a:chOff x="1882" y="4207"/>
            <a:chExt cx="3402" cy="1168"/>
          </a:xfrm>
        </p:grpSpPr>
        <p:pic>
          <p:nvPicPr>
            <p:cNvPr id="9" name="Picture 8" descr="pic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882" y="4207"/>
              <a:ext cx="1134" cy="1134"/>
            </a:xfrm>
            <a:prstGeom prst="rect">
              <a:avLst/>
            </a:prstGeom>
          </p:spPr>
        </p:pic>
        <p:pic>
          <p:nvPicPr>
            <p:cNvPr id="10" name="Picture 9" descr="pic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016" y="4207"/>
              <a:ext cx="1134" cy="1134"/>
            </a:xfrm>
            <a:prstGeom prst="rect">
              <a:avLst/>
            </a:prstGeom>
          </p:spPr>
        </p:pic>
        <p:pic>
          <p:nvPicPr>
            <p:cNvPr id="11" name="Picture 10" descr="pic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150" y="4207"/>
              <a:ext cx="1134" cy="1134"/>
            </a:xfrm>
            <a:prstGeom prst="rect">
              <a:avLst/>
            </a:prstGeom>
          </p:spPr>
        </p:pic>
        <p:pic>
          <p:nvPicPr>
            <p:cNvPr id="37" name="Picture 36" descr="subtraction_cross_50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150" y="4241"/>
              <a:ext cx="1134" cy="1134"/>
            </a:xfrm>
            <a:prstGeom prst="rect">
              <a:avLst/>
            </a:prstGeom>
          </p:spPr>
        </p:pic>
      </p:grpSp>
      <p:sp>
        <p:nvSpPr>
          <p:cNvPr id="80" name="Text Box 79"/>
          <p:cNvSpPr txBox="1"/>
          <p:nvPr/>
        </p:nvSpPr>
        <p:spPr>
          <a:xfrm>
            <a:off x="1773555" y="4185920"/>
            <a:ext cx="646430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sr-Cyrl-RS" sz="36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4.</a:t>
            </a:r>
          </a:p>
        </p:txBody>
      </p:sp>
      <p:sp>
        <p:nvSpPr>
          <p:cNvPr id="81" name="Text Box 80"/>
          <p:cNvSpPr txBox="1"/>
          <p:nvPr/>
        </p:nvSpPr>
        <p:spPr>
          <a:xfrm>
            <a:off x="1773555" y="2027555"/>
            <a:ext cx="646430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sr-Cyrl-RS" sz="36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1.</a:t>
            </a:r>
          </a:p>
        </p:txBody>
      </p:sp>
      <p:sp>
        <p:nvSpPr>
          <p:cNvPr id="82" name="Text Box 81"/>
          <p:cNvSpPr txBox="1"/>
          <p:nvPr/>
        </p:nvSpPr>
        <p:spPr>
          <a:xfrm>
            <a:off x="1773555" y="2747010"/>
            <a:ext cx="646430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sr-Cyrl-RS" sz="36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2.</a:t>
            </a:r>
          </a:p>
        </p:txBody>
      </p:sp>
      <p:sp>
        <p:nvSpPr>
          <p:cNvPr id="83" name="Text Box 82"/>
          <p:cNvSpPr txBox="1"/>
          <p:nvPr/>
        </p:nvSpPr>
        <p:spPr>
          <a:xfrm>
            <a:off x="1773555" y="3466465"/>
            <a:ext cx="646430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sr-Cyrl-RS" sz="36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3.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Box 21"/>
          <p:cNvSpPr txBox="1"/>
          <p:nvPr/>
        </p:nvSpPr>
        <p:spPr>
          <a:xfrm>
            <a:off x="2047240" y="545465"/>
            <a:ext cx="8096885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sr-Cyrl-RS" sz="36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На којој слици је 7 - 3 = 4?</a:t>
            </a:r>
          </a:p>
        </p:txBody>
      </p:sp>
      <p:grpSp>
        <p:nvGrpSpPr>
          <p:cNvPr id="85" name="Group 84"/>
          <p:cNvGrpSpPr/>
          <p:nvPr/>
        </p:nvGrpSpPr>
        <p:grpSpPr>
          <a:xfrm>
            <a:off x="2496185" y="3441065"/>
            <a:ext cx="5039995" cy="720090"/>
            <a:chOff x="3931" y="3132"/>
            <a:chExt cx="7937" cy="1134"/>
          </a:xfrm>
        </p:grpSpPr>
        <p:pic>
          <p:nvPicPr>
            <p:cNvPr id="3" name="Picture 2" descr="krofn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931" y="3132"/>
              <a:ext cx="1134" cy="1134"/>
            </a:xfrm>
            <a:prstGeom prst="rect">
              <a:avLst/>
            </a:prstGeom>
          </p:spPr>
        </p:pic>
        <p:pic>
          <p:nvPicPr>
            <p:cNvPr id="2" name="Picture 1" descr="krofn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066" y="3132"/>
              <a:ext cx="1133" cy="1134"/>
            </a:xfrm>
            <a:prstGeom prst="rect">
              <a:avLst/>
            </a:prstGeom>
          </p:spPr>
        </p:pic>
        <p:pic>
          <p:nvPicPr>
            <p:cNvPr id="4" name="Picture 3" descr="krofn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200" y="3132"/>
              <a:ext cx="1133" cy="1134"/>
            </a:xfrm>
            <a:prstGeom prst="rect">
              <a:avLst/>
            </a:prstGeom>
          </p:spPr>
        </p:pic>
        <p:pic>
          <p:nvPicPr>
            <p:cNvPr id="5" name="Picture 4" descr="krofn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334" y="3132"/>
              <a:ext cx="1133" cy="1134"/>
            </a:xfrm>
            <a:prstGeom prst="rect">
              <a:avLst/>
            </a:prstGeom>
          </p:spPr>
        </p:pic>
        <p:pic>
          <p:nvPicPr>
            <p:cNvPr id="6" name="Picture 5" descr="krofn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468" y="3132"/>
              <a:ext cx="1133" cy="1134"/>
            </a:xfrm>
            <a:prstGeom prst="rect">
              <a:avLst/>
            </a:prstGeom>
          </p:spPr>
        </p:pic>
        <p:pic>
          <p:nvPicPr>
            <p:cNvPr id="7" name="Picture 6" descr="krofn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602" y="3132"/>
              <a:ext cx="1133" cy="1134"/>
            </a:xfrm>
            <a:prstGeom prst="rect">
              <a:avLst/>
            </a:prstGeom>
          </p:spPr>
        </p:pic>
        <p:pic>
          <p:nvPicPr>
            <p:cNvPr id="8" name="Picture 7" descr="krofn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736" y="3132"/>
              <a:ext cx="1133" cy="1134"/>
            </a:xfrm>
            <a:prstGeom prst="rect">
              <a:avLst/>
            </a:prstGeom>
          </p:spPr>
        </p:pic>
        <p:pic>
          <p:nvPicPr>
            <p:cNvPr id="19" name="Picture 18" descr="subtraction_cross_50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0785" y="3189"/>
              <a:ext cx="1020" cy="1020"/>
            </a:xfrm>
            <a:prstGeom prst="rect">
              <a:avLst/>
            </a:prstGeom>
          </p:spPr>
        </p:pic>
        <p:pic>
          <p:nvPicPr>
            <p:cNvPr id="62" name="Picture 61" descr="subtraction_cross_50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9659" y="3189"/>
              <a:ext cx="1020" cy="1020"/>
            </a:xfrm>
            <a:prstGeom prst="rect">
              <a:avLst/>
            </a:prstGeom>
          </p:spPr>
        </p:pic>
        <p:pic>
          <p:nvPicPr>
            <p:cNvPr id="63" name="Picture 62" descr="subtraction_cross_50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533" y="3189"/>
              <a:ext cx="1020" cy="1020"/>
            </a:xfrm>
            <a:prstGeom prst="rect">
              <a:avLst/>
            </a:prstGeom>
          </p:spPr>
        </p:pic>
      </p:grpSp>
      <p:grpSp>
        <p:nvGrpSpPr>
          <p:cNvPr id="86" name="Group 85"/>
          <p:cNvGrpSpPr/>
          <p:nvPr/>
        </p:nvGrpSpPr>
        <p:grpSpPr>
          <a:xfrm>
            <a:off x="2496185" y="2733040"/>
            <a:ext cx="4319905" cy="720090"/>
            <a:chOff x="3930" y="4266"/>
            <a:chExt cx="6803" cy="1134"/>
          </a:xfrm>
        </p:grpSpPr>
        <p:pic>
          <p:nvPicPr>
            <p:cNvPr id="38" name="Picture 37" descr="krofn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930" y="4266"/>
              <a:ext cx="1134" cy="1134"/>
            </a:xfrm>
            <a:prstGeom prst="rect">
              <a:avLst/>
            </a:prstGeom>
          </p:spPr>
        </p:pic>
        <p:pic>
          <p:nvPicPr>
            <p:cNvPr id="39" name="Picture 38" descr="krofn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065" y="4266"/>
              <a:ext cx="1133" cy="1134"/>
            </a:xfrm>
            <a:prstGeom prst="rect">
              <a:avLst/>
            </a:prstGeom>
          </p:spPr>
        </p:pic>
        <p:pic>
          <p:nvPicPr>
            <p:cNvPr id="40" name="Picture 39" descr="krofn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199" y="4266"/>
              <a:ext cx="1133" cy="1134"/>
            </a:xfrm>
            <a:prstGeom prst="rect">
              <a:avLst/>
            </a:prstGeom>
          </p:spPr>
        </p:pic>
        <p:pic>
          <p:nvPicPr>
            <p:cNvPr id="41" name="Picture 40" descr="krofn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333" y="4266"/>
              <a:ext cx="1133" cy="1134"/>
            </a:xfrm>
            <a:prstGeom prst="rect">
              <a:avLst/>
            </a:prstGeom>
          </p:spPr>
        </p:pic>
        <p:pic>
          <p:nvPicPr>
            <p:cNvPr id="42" name="Picture 41" descr="krofn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467" y="4266"/>
              <a:ext cx="1133" cy="1134"/>
            </a:xfrm>
            <a:prstGeom prst="rect">
              <a:avLst/>
            </a:prstGeom>
          </p:spPr>
        </p:pic>
        <p:pic>
          <p:nvPicPr>
            <p:cNvPr id="43" name="Picture 42" descr="krofn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601" y="4266"/>
              <a:ext cx="1133" cy="1134"/>
            </a:xfrm>
            <a:prstGeom prst="rect">
              <a:avLst/>
            </a:prstGeom>
          </p:spPr>
        </p:pic>
        <p:pic>
          <p:nvPicPr>
            <p:cNvPr id="65" name="Picture 64" descr="subtraction_cross_50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9649" y="4323"/>
              <a:ext cx="1020" cy="1020"/>
            </a:xfrm>
            <a:prstGeom prst="rect">
              <a:avLst/>
            </a:prstGeom>
          </p:spPr>
        </p:pic>
        <p:pic>
          <p:nvPicPr>
            <p:cNvPr id="66" name="Picture 65" descr="subtraction_cross_50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517" y="4323"/>
              <a:ext cx="1020" cy="1020"/>
            </a:xfrm>
            <a:prstGeom prst="rect">
              <a:avLst/>
            </a:prstGeom>
          </p:spPr>
        </p:pic>
        <p:pic>
          <p:nvPicPr>
            <p:cNvPr id="67" name="Picture 66" descr="subtraction_cross_50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385" y="4326"/>
              <a:ext cx="1020" cy="1020"/>
            </a:xfrm>
            <a:prstGeom prst="rect">
              <a:avLst/>
            </a:prstGeom>
          </p:spPr>
        </p:pic>
        <p:pic>
          <p:nvPicPr>
            <p:cNvPr id="68" name="Picture 67" descr="subtraction_cross_50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253" y="4323"/>
              <a:ext cx="1020" cy="1020"/>
            </a:xfrm>
            <a:prstGeom prst="rect">
              <a:avLst/>
            </a:prstGeom>
          </p:spPr>
        </p:pic>
        <p:pic>
          <p:nvPicPr>
            <p:cNvPr id="69" name="Picture 68" descr="subtraction_cross_50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121" y="4326"/>
              <a:ext cx="1020" cy="1020"/>
            </a:xfrm>
            <a:prstGeom prst="rect">
              <a:avLst/>
            </a:prstGeom>
          </p:spPr>
        </p:pic>
      </p:grpSp>
      <p:grpSp>
        <p:nvGrpSpPr>
          <p:cNvPr id="84" name="Group 83"/>
          <p:cNvGrpSpPr/>
          <p:nvPr/>
        </p:nvGrpSpPr>
        <p:grpSpPr>
          <a:xfrm>
            <a:off x="2496185" y="4149090"/>
            <a:ext cx="5760085" cy="720090"/>
            <a:chOff x="3928" y="6534"/>
            <a:chExt cx="9071" cy="1134"/>
          </a:xfrm>
        </p:grpSpPr>
        <p:pic>
          <p:nvPicPr>
            <p:cNvPr id="54" name="Picture 53" descr="krofn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928" y="6534"/>
              <a:ext cx="1134" cy="1134"/>
            </a:xfrm>
            <a:prstGeom prst="rect">
              <a:avLst/>
            </a:prstGeom>
          </p:spPr>
        </p:pic>
        <p:pic>
          <p:nvPicPr>
            <p:cNvPr id="55" name="Picture 54" descr="krofn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063" y="6534"/>
              <a:ext cx="1133" cy="1134"/>
            </a:xfrm>
            <a:prstGeom prst="rect">
              <a:avLst/>
            </a:prstGeom>
          </p:spPr>
        </p:pic>
        <p:pic>
          <p:nvPicPr>
            <p:cNvPr id="56" name="Picture 55" descr="krofn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197" y="6534"/>
              <a:ext cx="1133" cy="1134"/>
            </a:xfrm>
            <a:prstGeom prst="rect">
              <a:avLst/>
            </a:prstGeom>
          </p:spPr>
        </p:pic>
        <p:pic>
          <p:nvPicPr>
            <p:cNvPr id="57" name="Picture 56" descr="krofn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331" y="6534"/>
              <a:ext cx="1133" cy="1134"/>
            </a:xfrm>
            <a:prstGeom prst="rect">
              <a:avLst/>
            </a:prstGeom>
          </p:spPr>
        </p:pic>
        <p:pic>
          <p:nvPicPr>
            <p:cNvPr id="58" name="Picture 57" descr="krofn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465" y="6534"/>
              <a:ext cx="1133" cy="1134"/>
            </a:xfrm>
            <a:prstGeom prst="rect">
              <a:avLst/>
            </a:prstGeom>
          </p:spPr>
        </p:pic>
        <p:pic>
          <p:nvPicPr>
            <p:cNvPr id="59" name="Picture 58" descr="krofn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599" y="6534"/>
              <a:ext cx="1133" cy="1134"/>
            </a:xfrm>
            <a:prstGeom prst="rect">
              <a:avLst/>
            </a:prstGeom>
          </p:spPr>
        </p:pic>
        <p:pic>
          <p:nvPicPr>
            <p:cNvPr id="60" name="Picture 59" descr="krofn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733" y="6534"/>
              <a:ext cx="1133" cy="1134"/>
            </a:xfrm>
            <a:prstGeom prst="rect">
              <a:avLst/>
            </a:prstGeom>
          </p:spPr>
        </p:pic>
        <p:pic>
          <p:nvPicPr>
            <p:cNvPr id="61" name="Picture 60" descr="krofn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867" y="6534"/>
              <a:ext cx="1133" cy="1134"/>
            </a:xfrm>
            <a:prstGeom prst="rect">
              <a:avLst/>
            </a:prstGeom>
          </p:spPr>
        </p:pic>
        <p:pic>
          <p:nvPicPr>
            <p:cNvPr id="70" name="Picture 69" descr="subtraction_cross_50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1919" y="6573"/>
              <a:ext cx="1020" cy="1020"/>
            </a:xfrm>
            <a:prstGeom prst="rect">
              <a:avLst/>
            </a:prstGeom>
          </p:spPr>
        </p:pic>
        <p:pic>
          <p:nvPicPr>
            <p:cNvPr id="71" name="Picture 70" descr="subtraction_cross_50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0787" y="6573"/>
              <a:ext cx="1020" cy="1020"/>
            </a:xfrm>
            <a:prstGeom prst="rect">
              <a:avLst/>
            </a:prstGeom>
          </p:spPr>
        </p:pic>
        <p:pic>
          <p:nvPicPr>
            <p:cNvPr id="72" name="Picture 71" descr="subtraction_cross_50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9655" y="6576"/>
              <a:ext cx="1020" cy="1020"/>
            </a:xfrm>
            <a:prstGeom prst="rect">
              <a:avLst/>
            </a:prstGeom>
          </p:spPr>
        </p:pic>
        <p:pic>
          <p:nvPicPr>
            <p:cNvPr id="73" name="Picture 72" descr="subtraction_cross_50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523" y="6573"/>
              <a:ext cx="1020" cy="1020"/>
            </a:xfrm>
            <a:prstGeom prst="rect">
              <a:avLst/>
            </a:prstGeom>
          </p:spPr>
        </p:pic>
      </p:grpSp>
      <p:sp>
        <p:nvSpPr>
          <p:cNvPr id="80" name="Text Box 79"/>
          <p:cNvSpPr txBox="1"/>
          <p:nvPr/>
        </p:nvSpPr>
        <p:spPr>
          <a:xfrm>
            <a:off x="1773555" y="4185920"/>
            <a:ext cx="646430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sr-Cyrl-RS" sz="36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4.</a:t>
            </a:r>
          </a:p>
        </p:txBody>
      </p:sp>
      <p:sp>
        <p:nvSpPr>
          <p:cNvPr id="81" name="Text Box 80"/>
          <p:cNvSpPr txBox="1"/>
          <p:nvPr/>
        </p:nvSpPr>
        <p:spPr>
          <a:xfrm>
            <a:off x="1773555" y="2027555"/>
            <a:ext cx="646430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sr-Cyrl-RS" sz="36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1.</a:t>
            </a:r>
          </a:p>
        </p:txBody>
      </p:sp>
      <p:sp>
        <p:nvSpPr>
          <p:cNvPr id="82" name="Text Box 81"/>
          <p:cNvSpPr txBox="1"/>
          <p:nvPr/>
        </p:nvSpPr>
        <p:spPr>
          <a:xfrm>
            <a:off x="1773555" y="2747010"/>
            <a:ext cx="646430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sr-Cyrl-RS" sz="36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2.</a:t>
            </a:r>
          </a:p>
        </p:txBody>
      </p:sp>
      <p:sp>
        <p:nvSpPr>
          <p:cNvPr id="83" name="Text Box 82"/>
          <p:cNvSpPr txBox="1"/>
          <p:nvPr/>
        </p:nvSpPr>
        <p:spPr>
          <a:xfrm>
            <a:off x="1773555" y="3466465"/>
            <a:ext cx="646430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sr-Cyrl-RS" sz="36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3.</a:t>
            </a:r>
          </a:p>
        </p:txBody>
      </p:sp>
      <p:grpSp>
        <p:nvGrpSpPr>
          <p:cNvPr id="88" name="Group 87"/>
          <p:cNvGrpSpPr/>
          <p:nvPr/>
        </p:nvGrpSpPr>
        <p:grpSpPr>
          <a:xfrm>
            <a:off x="2496185" y="2025015"/>
            <a:ext cx="4319905" cy="720090"/>
            <a:chOff x="3929" y="5400"/>
            <a:chExt cx="6803" cy="1134"/>
          </a:xfrm>
        </p:grpSpPr>
        <p:pic>
          <p:nvPicPr>
            <p:cNvPr id="89" name="Picture 88" descr="krofn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929" y="5400"/>
              <a:ext cx="1134" cy="1134"/>
            </a:xfrm>
            <a:prstGeom prst="rect">
              <a:avLst/>
            </a:prstGeom>
          </p:spPr>
        </p:pic>
        <p:pic>
          <p:nvPicPr>
            <p:cNvPr id="90" name="Picture 89" descr="krofn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064" y="5400"/>
              <a:ext cx="1133" cy="1134"/>
            </a:xfrm>
            <a:prstGeom prst="rect">
              <a:avLst/>
            </a:prstGeom>
          </p:spPr>
        </p:pic>
        <p:pic>
          <p:nvPicPr>
            <p:cNvPr id="91" name="Picture 90" descr="krofn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198" y="5400"/>
              <a:ext cx="1133" cy="1134"/>
            </a:xfrm>
            <a:prstGeom prst="rect">
              <a:avLst/>
            </a:prstGeom>
          </p:spPr>
        </p:pic>
        <p:pic>
          <p:nvPicPr>
            <p:cNvPr id="92" name="Picture 91" descr="krofn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332" y="5400"/>
              <a:ext cx="1133" cy="1134"/>
            </a:xfrm>
            <a:prstGeom prst="rect">
              <a:avLst/>
            </a:prstGeom>
          </p:spPr>
        </p:pic>
        <p:pic>
          <p:nvPicPr>
            <p:cNvPr id="93" name="Picture 92" descr="krofn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466" y="5400"/>
              <a:ext cx="1133" cy="1134"/>
            </a:xfrm>
            <a:prstGeom prst="rect">
              <a:avLst/>
            </a:prstGeom>
          </p:spPr>
        </p:pic>
        <p:pic>
          <p:nvPicPr>
            <p:cNvPr id="94" name="Picture 93" descr="krofna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600" y="5400"/>
              <a:ext cx="1133" cy="1134"/>
            </a:xfrm>
            <a:prstGeom prst="rect">
              <a:avLst/>
            </a:prstGeom>
          </p:spPr>
        </p:pic>
        <p:pic>
          <p:nvPicPr>
            <p:cNvPr id="95" name="Picture 94" descr="subtraction_cross_50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9644" y="5457"/>
              <a:ext cx="1020" cy="1020"/>
            </a:xfrm>
            <a:prstGeom prst="rect">
              <a:avLst/>
            </a:prstGeom>
          </p:spPr>
        </p:pic>
        <p:pic>
          <p:nvPicPr>
            <p:cNvPr id="96" name="Picture 95" descr="subtraction_cross_50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512" y="5460"/>
              <a:ext cx="1020" cy="102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0" dur="2000" fill="hold"/>
                                        <p:tgtEl>
                                          <p:spTgt spid="8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81" grpId="0"/>
      <p:bldP spid="82" grpId="0"/>
      <p:bldP spid="83" grpId="0"/>
      <p:bldP spid="83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DIAGRAM_MODELTYPE" val="dynamicNum"/>
  <p:tag name="KSO_WM_BEAUTIFY_FLAG" val="#wm#"/>
  <p:tag name="KSO_WM_UNIT_TYPE" val="ζ_h_f"/>
  <p:tag name="KSO_WM_UNIT_DYNMNUM_TYPE" val="1"/>
  <p:tag name="KSO_WM_DYNAMICNUM_SPEED" val="3"/>
  <p:tag name="KSO_WM_UNIT_DYNMNUM_DGM_ANIMTYPE" val="5"/>
  <p:tag name="KSO_WM_UNIT_INDEX" val="1635428223845_1_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DIAGRAM_MODELTYPE" val="dynamicNum"/>
  <p:tag name="KSO_WM_BEAUTIFY_FLAG" val="#wm#"/>
  <p:tag name="KSO_WM_UNIT_TYPE" val="ζ_h_f"/>
  <p:tag name="KSO_WM_UNIT_DYNMNUM_TYPE" val="1"/>
  <p:tag name="KSO_WM_DYNAMICNUM_SPEED" val="3"/>
  <p:tag name="KSO_WM_UNIT_DYNMNUM_DGM_ANIMTYPE" val="5"/>
  <p:tag name="KSO_WM_UNIT_INDEX" val="1635428223845_1_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DIAGRAM_MODELTYPE" val="dynamicNum"/>
  <p:tag name="KSO_WM_BEAUTIFY_FLAG" val="#wm#"/>
  <p:tag name="KSO_WM_UNIT_TYPE" val="ζ_h_f"/>
  <p:tag name="KSO_WM_UNIT_DYNMNUM_TYPE" val="1"/>
  <p:tag name="KSO_WM_DYNAMICNUM_SPEED" val="3"/>
  <p:tag name="KSO_WM_UNIT_DYNMNUM_DGM_ANIMTYPE" val="5"/>
  <p:tag name="KSO_WM_UNIT_INDEX" val="1635428223845_1_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DIAGRAM_MODELTYPE" val="dynamicNum"/>
  <p:tag name="KSO_WM_BEAUTIFY_FLAG" val="#wm#"/>
  <p:tag name="KSO_WM_UNIT_TYPE" val="ζ_h_f"/>
  <p:tag name="KSO_WM_UNIT_DYNMNUM_TYPE" val="1"/>
  <p:tag name="KSO_WM_DYNAMICNUM_SPEED" val="3"/>
  <p:tag name="KSO_WM_UNIT_DYNMNUM_DGM_ANIMTYPE" val="5"/>
  <p:tag name="KSO_WM_UNIT_INDEX" val="1635428223845_1_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DIAGRAM_MODELTYPE" val="dynamicNum"/>
  <p:tag name="KSO_WM_BEAUTIFY_FLAG" val="#wm#"/>
  <p:tag name="KSO_WM_UNIT_TYPE" val="ζ_h_f"/>
  <p:tag name="KSO_WM_UNIT_DYNMNUM_TYPE" val="1"/>
  <p:tag name="KSO_WM_DYNAMICNUM_SPEED" val="3"/>
  <p:tag name="KSO_WM_UNIT_DYNMNUM_DGM_ANIMTYPE" val="5"/>
  <p:tag name="KSO_WM_UNIT_INDEX" val="1635428223845_1_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DIAGRAM_MODELTYPE" val="dynamicNum"/>
  <p:tag name="KSO_WM_BEAUTIFY_FLAG" val="#wm#"/>
  <p:tag name="KSO_WM_UNIT_TYPE" val="ζ_h_f"/>
  <p:tag name="KSO_WM_UNIT_DYNMNUM_TYPE" val="1"/>
  <p:tag name="KSO_WM_DYNAMICNUM_SPEED" val="3"/>
  <p:tag name="KSO_WM_UNIT_DYNMNUM_DGM_ANIMTYPE" val="5"/>
  <p:tag name="KSO_WM_UNIT_INDEX" val="1635428223845_1_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DIAGRAM_MODELTYPE" val="dynamicNum"/>
  <p:tag name="KSO_WM_BEAUTIFY_FLAG" val="#wm#"/>
  <p:tag name="KSO_WM_UNIT_TYPE" val="ζ_h_f"/>
  <p:tag name="KSO_WM_UNIT_DYNMNUM_TYPE" val="1"/>
  <p:tag name="KSO_WM_DYNAMICNUM_SPEED" val="3"/>
  <p:tag name="KSO_WM_UNIT_DYNMNUM_DGM_ANIMTYPE" val="5"/>
  <p:tag name="KSO_WM_UNIT_INDEX" val="1635428223845_1_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DIAGRAM_MODELTYPE" val="dynamicNum"/>
  <p:tag name="KSO_WM_BEAUTIFY_FLAG" val="#wm#"/>
  <p:tag name="KSO_WM_UNIT_TYPE" val="ζ_h_f"/>
  <p:tag name="KSO_WM_UNIT_DYNMNUM_TYPE" val="1"/>
  <p:tag name="KSO_WM_DYNAMICNUM_SPEED" val="3"/>
  <p:tag name="KSO_WM_UNIT_DYNMNUM_DGM_ANIMTYPE" val="5"/>
  <p:tag name="KSO_WM_UNIT_INDEX" val="1635428223845_1_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254</Words>
  <Application>Microsoft Office PowerPoint</Application>
  <PresentationFormat>Widescreen</PresentationFormat>
  <Paragraphs>41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Arial Black</vt:lpstr>
      <vt:lpstr>Calibri</vt:lpstr>
      <vt:lpstr>Calibri Light</vt:lpstr>
      <vt:lpstr>Office Theme</vt:lpstr>
      <vt:lpstr>Одузимање до 10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Одузимање до 10</dc:title>
  <dc:creator>DrHercog</dc:creator>
  <cp:lastModifiedBy>DrHercog</cp:lastModifiedBy>
  <cp:revision>4</cp:revision>
  <dcterms:created xsi:type="dcterms:W3CDTF">2021-10-28T14:59:00Z</dcterms:created>
  <dcterms:modified xsi:type="dcterms:W3CDTF">2021-11-15T09:10:59Z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976714F9FD07461FBF307BB132D0B3AF</vt:lpwstr>
  </property>
  <property fmtid="{D5CDD505-2E9C-101B-9397-08002B2CF9AE}" pid="3" name="KSOProductBuildVer">
    <vt:lpwstr>1033-11.2.0.10351</vt:lpwstr>
  </property>
</Properties>
</file>