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embeddedFontLst>
    <p:embeddedFont>
      <p:font typeface="Libre Franklin"/>
      <p:regular r:id="rId14"/>
      <p:bold r:id="rId15"/>
      <p:italic r:id="rId16"/>
      <p:boldItalic r:id="rId17"/>
    </p:embeddedFont>
    <p:embeddedFont>
      <p:font typeface="Libre Franklin Medium"/>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Medium-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ibreFranklinMedium-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ibreFranklin-bold.fntdata"/><Relationship Id="rId14" Type="http://schemas.openxmlformats.org/officeDocument/2006/relationships/font" Target="fonts/LibreFranklin-regular.fntdata"/><Relationship Id="rId17" Type="http://schemas.openxmlformats.org/officeDocument/2006/relationships/font" Target="fonts/LibreFranklin-boldItalic.fntdata"/><Relationship Id="rId16" Type="http://schemas.openxmlformats.org/officeDocument/2006/relationships/font" Target="fonts/LibreFranklin-italic.fntdata"/><Relationship Id="rId5" Type="http://schemas.openxmlformats.org/officeDocument/2006/relationships/notesMaster" Target="notesMasters/notesMaster1.xml"/><Relationship Id="rId19" Type="http://schemas.openxmlformats.org/officeDocument/2006/relationships/font" Target="fonts/LibreFranklinMedium-bold.fntdata"/><Relationship Id="rId6" Type="http://schemas.openxmlformats.org/officeDocument/2006/relationships/slide" Target="slides/slide1.xml"/><Relationship Id="rId18" Type="http://schemas.openxmlformats.org/officeDocument/2006/relationships/font" Target="fonts/LibreFranklinMedium-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cxnSp>
        <p:nvCxnSpPr>
          <p:cNvPr id="15" name="Google Shape;15;p2"/>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16" name="Google Shape;16;p2"/>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rmAutofit/>
          </a:bodyPr>
          <a:lstStyle>
            <a:lvl1pPr lvl="0" algn="l">
              <a:spcBef>
                <a:spcPts val="480"/>
              </a:spcBef>
              <a:spcAft>
                <a:spcPts val="0"/>
              </a:spcAft>
              <a:buSzPts val="1680"/>
              <a:buNone/>
              <a:defRPr sz="2400">
                <a:solidFill>
                  <a:srgbClr val="44332A"/>
                </a:solidFill>
              </a:defRPr>
            </a:lvl1pPr>
            <a:lvl2pPr lvl="1" algn="ctr">
              <a:spcBef>
                <a:spcPts val="360"/>
              </a:spcBef>
              <a:spcAft>
                <a:spcPts val="0"/>
              </a:spcAft>
              <a:buSzPts val="1260"/>
              <a:buNone/>
              <a:defRPr/>
            </a:lvl2pPr>
            <a:lvl3pPr lvl="2" algn="ctr">
              <a:spcBef>
                <a:spcPts val="360"/>
              </a:spcBef>
              <a:spcAft>
                <a:spcPts val="0"/>
              </a:spcAft>
              <a:buSzPts val="126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080"/>
              <a:buNone/>
              <a:defRPr/>
            </a:lvl6pPr>
            <a:lvl7pPr lvl="6" algn="ctr">
              <a:spcBef>
                <a:spcPts val="360"/>
              </a:spcBef>
              <a:spcAft>
                <a:spcPts val="0"/>
              </a:spcAft>
              <a:buSzPts val="1080"/>
              <a:buNone/>
              <a:defRPr/>
            </a:lvl7pPr>
            <a:lvl8pPr lvl="7" algn="ctr">
              <a:spcBef>
                <a:spcPts val="360"/>
              </a:spcBef>
              <a:spcAft>
                <a:spcPts val="0"/>
              </a:spcAft>
              <a:buSzPts val="1080"/>
              <a:buNone/>
              <a:defRPr/>
            </a:lvl8pPr>
            <a:lvl9pPr lvl="8" algn="ctr">
              <a:spcBef>
                <a:spcPts val="360"/>
              </a:spcBef>
              <a:spcAft>
                <a:spcPts val="0"/>
              </a:spcAft>
              <a:buSzPts val="1080"/>
              <a:buNone/>
              <a:defRPr/>
            </a:lvl9pPr>
          </a:lstStyle>
          <a:p/>
        </p:txBody>
      </p:sp>
      <p:sp>
        <p:nvSpPr>
          <p:cNvPr id="18" name="Google Shape;18;p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rot="5400000">
            <a:off x="2385218" y="-526257"/>
            <a:ext cx="4525963" cy="868680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78" name="Google Shape;78;p1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4846637" y="2560638"/>
            <a:ext cx="5851525" cy="1828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rot="5400000">
            <a:off x="655638" y="350839"/>
            <a:ext cx="5851525" cy="624840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4" name="Google Shape;84;p1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24" name="Google Shape;24;p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0" name="Google Shape;30;p4"/>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1" name="Google Shape;31;p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34" name="Shape 34"/>
        <p:cNvGrpSpPr/>
        <p:nvPr/>
      </p:nvGrpSpPr>
      <p:grpSpPr>
        <a:xfrm>
          <a:off x="0" y="0"/>
          <a:ext cx="0" cy="0"/>
          <a:chOff x="0" y="0"/>
          <a:chExt cx="0" cy="0"/>
        </a:xfrm>
      </p:grpSpPr>
      <p:cxnSp>
        <p:nvCxnSpPr>
          <p:cNvPr id="35" name="Google Shape;35;p5"/>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36" name="Google Shape;36;p5"/>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normAutofit/>
          </a:bodyPr>
          <a:lstStyle>
            <a:lvl1pPr indent="-228600" lvl="0" marL="457200" algn="r">
              <a:spcBef>
                <a:spcPts val="400"/>
              </a:spcBef>
              <a:spcAft>
                <a:spcPts val="0"/>
              </a:spcAft>
              <a:buSzPts val="1400"/>
              <a:buNone/>
              <a:defRPr sz="2000">
                <a:solidFill>
                  <a:srgbClr val="DCD0B0"/>
                </a:solidFill>
              </a:defRPr>
            </a:lvl1pPr>
            <a:lvl2pPr indent="-228600" lvl="1" marL="914400" algn="l">
              <a:spcBef>
                <a:spcPts val="360"/>
              </a:spcBef>
              <a:spcAft>
                <a:spcPts val="0"/>
              </a:spcAft>
              <a:buSzPts val="126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80"/>
              <a:buNone/>
              <a:defRPr sz="1400">
                <a:solidFill>
                  <a:schemeClr val="lt1"/>
                </a:solidFill>
              </a:defRPr>
            </a:lvl4pPr>
            <a:lvl5pPr indent="-228600" lvl="4" marL="2286000" algn="l">
              <a:spcBef>
                <a:spcPts val="280"/>
              </a:spcBef>
              <a:spcAft>
                <a:spcPts val="0"/>
              </a:spcAft>
              <a:buSzPts val="840"/>
              <a:buNone/>
              <a:defRPr sz="1400">
                <a:solidFill>
                  <a:schemeClr val="lt1"/>
                </a:solidFill>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7" name="Google Shape;37;p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
        <p:nvSpPr>
          <p:cNvPr id="40" name="Google Shape;40;p5"/>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Clr>
                <a:schemeClr val="lt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4" name="Google Shape;44;p6"/>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5" name="Google Shape;45;p6"/>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6" name="Google Shape;46;p6"/>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7" name="Google Shape;47;p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cxnSp>
        <p:nvCxnSpPr>
          <p:cNvPr id="50" name="Google Shape;50;p6"/>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7"/>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6" name="Shape 56"/>
        <p:cNvGrpSpPr/>
        <p:nvPr/>
      </p:nvGrpSpPr>
      <p:grpSpPr>
        <a:xfrm>
          <a:off x="0" y="0"/>
          <a:ext cx="0" cy="0"/>
          <a:chOff x="0" y="0"/>
          <a:chExt cx="0" cy="0"/>
        </a:xfrm>
      </p:grpSpPr>
      <p:sp>
        <p:nvSpPr>
          <p:cNvPr id="57" name="Google Shape;57;p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0" name="Shape 60"/>
        <p:cNvGrpSpPr/>
        <p:nvPr/>
      </p:nvGrpSpPr>
      <p:grpSpPr>
        <a:xfrm>
          <a:off x="0" y="0"/>
          <a:ext cx="0" cy="0"/>
          <a:chOff x="0" y="0"/>
          <a:chExt cx="0" cy="0"/>
        </a:xfrm>
      </p:grpSpPr>
      <p:cxnSp>
        <p:nvCxnSpPr>
          <p:cNvPr id="61" name="Google Shape;61;p9"/>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62" name="Google Shape;62;p9"/>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540"/>
              <a:buNone/>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4" name="Google Shape;64;p9"/>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norm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17500" lvl="3" marL="1828800" algn="l">
              <a:spcBef>
                <a:spcPts val="400"/>
              </a:spcBef>
              <a:spcAft>
                <a:spcPts val="0"/>
              </a:spcAft>
              <a:buSzPts val="1400"/>
              <a:buChar char="🞲"/>
              <a:defRPr sz="2000"/>
            </a:lvl4pPr>
            <a:lvl5pPr indent="-304800" lvl="4" marL="2286000" algn="l">
              <a:spcBef>
                <a:spcPts val="400"/>
              </a:spcBef>
              <a:spcAft>
                <a:spcPts val="0"/>
              </a:spcAft>
              <a:buSzPts val="1200"/>
              <a:buChar char="🞩"/>
              <a:defRPr sz="20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5" name="Google Shape;65;p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8" name="Shape 68"/>
        <p:cNvGrpSpPr/>
        <p:nvPr/>
      </p:nvGrpSpPr>
      <p:grpSpPr>
        <a:xfrm>
          <a:off x="0" y="0"/>
          <a:ext cx="0" cy="0"/>
          <a:chOff x="0" y="0"/>
          <a:chExt cx="0" cy="0"/>
        </a:xfrm>
      </p:grpSpPr>
      <p:sp>
        <p:nvSpPr>
          <p:cNvPr id="69" name="Google Shape;69;p10"/>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fadeDir="5400000" kx="0" rotWithShape="0" algn="bl" stA="49000" stPos="0" sy="-90000" ky="0"/>
          </a:effectLst>
        </p:spPr>
      </p:sp>
      <p:sp>
        <p:nvSpPr>
          <p:cNvPr id="70" name="Google Shape;70;p1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Cyrl-RS"/>
              <a:t>‹#›</a:t>
            </a:fld>
            <a:endParaRPr/>
          </a:p>
        </p:txBody>
      </p:sp>
      <p:sp>
        <p:nvSpPr>
          <p:cNvPr id="73" name="Google Shape;73;p10"/>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0"/>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normAutofit/>
          </a:bodyPr>
          <a:lstStyle>
            <a:lvl1pPr indent="-228600" lvl="0" marL="457200" algn="l">
              <a:spcBef>
                <a:spcPts val="280"/>
              </a:spcBef>
              <a:spcAft>
                <a:spcPts val="0"/>
              </a:spcAft>
              <a:buSzPts val="980"/>
              <a:buNone/>
              <a:defRPr sz="1400"/>
            </a:lvl1pPr>
            <a:lvl2pPr indent="-281940" lvl="1" marL="914400" algn="l">
              <a:spcBef>
                <a:spcPts val="240"/>
              </a:spcBef>
              <a:spcAft>
                <a:spcPts val="0"/>
              </a:spcAft>
              <a:buSzPts val="840"/>
              <a:buChar char="🞤"/>
              <a:defRPr sz="1200"/>
            </a:lvl2pPr>
            <a:lvl3pPr indent="-273050" lvl="2" marL="1371600" algn="l">
              <a:spcBef>
                <a:spcPts val="200"/>
              </a:spcBef>
              <a:spcAft>
                <a:spcPts val="0"/>
              </a:spcAft>
              <a:buSzPts val="700"/>
              <a:buChar char="🞫"/>
              <a:defRPr sz="1000"/>
            </a:lvl3pPr>
            <a:lvl4pPr indent="-268605" lvl="3" marL="1828800" algn="l">
              <a:spcBef>
                <a:spcPts val="180"/>
              </a:spcBef>
              <a:spcAft>
                <a:spcPts val="0"/>
              </a:spcAft>
              <a:buSzPts val="630"/>
              <a:buChar char="🞲"/>
              <a:defRPr sz="900"/>
            </a:lvl4pPr>
            <a:lvl5pPr indent="-262889" lvl="4" marL="2286000" algn="l">
              <a:spcBef>
                <a:spcPts val="180"/>
              </a:spcBef>
              <a:spcAft>
                <a:spcPts val="0"/>
              </a:spcAft>
              <a:buSzPts val="540"/>
              <a:buChar char="🞩"/>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cxnSp>
        <p:nvCxnSpPr>
          <p:cNvPr id="6" name="Google Shape;6;p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7" name="Google Shape;7;p1"/>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8" name="Google Shape;8;p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D28E2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D28E2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200" u="none" cap="none" strike="noStrike">
                <a:solidFill>
                  <a:srgbClr val="D28E28"/>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D28E28"/>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D28E28"/>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D28E28"/>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D28E28"/>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D28E28"/>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D28E28"/>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D28E28"/>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sr-Cyrl-RS"/>
              <a:t>‹#›</a:t>
            </a:fld>
            <a:endParaRPr/>
          </a:p>
        </p:txBody>
      </p:sp>
      <p:sp>
        <p:nvSpPr>
          <p:cNvPr id="11" name="Google Shape;11;p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3600"/>
              <a:buFont typeface="Libre Franklin Medium"/>
              <a:buNone/>
              <a:defRPr b="0" i="0" sz="3600" u="none" cap="none" strike="noStrike">
                <a:solidFill>
                  <a:schemeClr val="dk2"/>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2" name="Google Shape;12;p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3" name="Google Shape;13;p1"/>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txBox="1"/>
          <p:nvPr>
            <p:ph type="ctrTitle"/>
          </p:nvPr>
        </p:nvSpPr>
        <p:spPr>
          <a:xfrm>
            <a:off x="685800" y="762001"/>
            <a:ext cx="7772400" cy="19811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C000"/>
              </a:buClr>
              <a:buSzPts val="3600"/>
              <a:buFont typeface="Libre Franklin Medium"/>
              <a:buNone/>
            </a:pPr>
            <a:r>
              <a:rPr lang="sr-Cyrl-RS">
                <a:solidFill>
                  <a:srgbClr val="FFC000"/>
                </a:solidFill>
              </a:rPr>
              <a:t>УЧЕЊЕ НА ДАЉИНУ</a:t>
            </a:r>
            <a:endParaRPr>
              <a:solidFill>
                <a:srgbClr val="FFC000"/>
              </a:solidFill>
            </a:endParaRPr>
          </a:p>
        </p:txBody>
      </p:sp>
      <p:sp>
        <p:nvSpPr>
          <p:cNvPr id="92" name="Google Shape;92;p13"/>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SzPts val="1680"/>
              <a:buNone/>
            </a:pPr>
            <a:r>
              <a:rPr lang="sr-Cyrl-RS">
                <a:solidFill>
                  <a:srgbClr val="FF0000"/>
                </a:solidFill>
              </a:rPr>
              <a:t>Завршни испит</a:t>
            </a:r>
            <a:endParaRPr/>
          </a:p>
          <a:p>
            <a:pPr indent="0" lvl="0" marL="0" rtl="0" algn="l">
              <a:spcBef>
                <a:spcPts val="480"/>
              </a:spcBef>
              <a:spcAft>
                <a:spcPts val="0"/>
              </a:spcAft>
              <a:buSzPts val="1680"/>
              <a:buNone/>
            </a:pPr>
            <a:r>
              <a:rPr lang="sr-Cyrl-RS">
                <a:solidFill>
                  <a:srgbClr val="7030A0"/>
                </a:solidFill>
              </a:rPr>
              <a:t>ПРЕДАВАЧ Маја Бајагић Барањ</a:t>
            </a:r>
            <a:endParaRPr>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rPr lang="sr-Cyrl-RS"/>
              <a:t>ПРЕДСТАВЉАЊЕ</a:t>
            </a:r>
            <a:endParaRPr/>
          </a:p>
        </p:txBody>
      </p:sp>
      <p:sp>
        <p:nvSpPr>
          <p:cNvPr id="98" name="Google Shape;98;p14"/>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sr-Cyrl-RS"/>
              <a:t>КО СМО МИ?</a:t>
            </a:r>
            <a:endParaRPr/>
          </a:p>
          <a:p>
            <a:pPr indent="-342900" lvl="0" marL="342900" rtl="0" algn="l">
              <a:spcBef>
                <a:spcPts val="640"/>
              </a:spcBef>
              <a:spcAft>
                <a:spcPts val="0"/>
              </a:spcAft>
              <a:buSzPts val="2240"/>
              <a:buChar char="🞭"/>
            </a:pPr>
            <a:r>
              <a:rPr lang="sr-Cyrl-RS"/>
              <a:t>КАКО СМО ПОЧЕЛИ?</a:t>
            </a:r>
            <a:endParaRPr/>
          </a:p>
          <a:p>
            <a:pPr indent="-342900" lvl="0" marL="342900" rtl="0" algn="l">
              <a:spcBef>
                <a:spcPts val="640"/>
              </a:spcBef>
              <a:spcAft>
                <a:spcPts val="0"/>
              </a:spcAft>
              <a:buSzPts val="2240"/>
              <a:buChar char="🞭"/>
            </a:pPr>
            <a:r>
              <a:rPr lang="sr-Cyrl-RS"/>
              <a:t>КРОЗ КОЈЕ ФАЗЕ СМО ПРОШЛИ?</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p>
        </p:txBody>
      </p:sp>
      <p:sp>
        <p:nvSpPr>
          <p:cNvPr id="104" name="Google Shape;104;p15"/>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p>
            <a:pPr indent="-200660" lvl="0" marL="342900" rtl="0" algn="ctr">
              <a:spcBef>
                <a:spcPts val="0"/>
              </a:spcBef>
              <a:spcAft>
                <a:spcPts val="0"/>
              </a:spcAft>
              <a:buSzPts val="2240"/>
              <a:buNone/>
            </a:pPr>
            <a:r>
              <a:t/>
            </a:r>
            <a:endParaRPr/>
          </a:p>
          <a:p>
            <a:pPr indent="-200660" lvl="0" marL="342900" rtl="0" algn="ctr">
              <a:spcBef>
                <a:spcPts val="640"/>
              </a:spcBef>
              <a:spcAft>
                <a:spcPts val="0"/>
              </a:spcAft>
              <a:buSzPts val="2240"/>
              <a:buNone/>
            </a:pPr>
            <a:r>
              <a:t/>
            </a:r>
            <a:endParaRPr/>
          </a:p>
          <a:p>
            <a:pPr indent="-200660" lvl="0" marL="342900" rtl="0" algn="ctr">
              <a:spcBef>
                <a:spcPts val="640"/>
              </a:spcBef>
              <a:spcAft>
                <a:spcPts val="0"/>
              </a:spcAft>
              <a:buSzPts val="2240"/>
              <a:buNone/>
            </a:pPr>
            <a:r>
              <a:t/>
            </a:r>
            <a:endParaRPr/>
          </a:p>
          <a:p>
            <a:pPr indent="-342900" lvl="0" marL="342900" rtl="0" algn="ctr">
              <a:spcBef>
                <a:spcPts val="640"/>
              </a:spcBef>
              <a:spcAft>
                <a:spcPts val="0"/>
              </a:spcAft>
              <a:buSzPts val="2240"/>
              <a:buChar char="🞭"/>
            </a:pPr>
            <a:r>
              <a:rPr lang="sr-Cyrl-RS"/>
              <a:t>КО СТЕ ВИ?</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rPr lang="sr-Cyrl-RS"/>
              <a:t>ЗАВРШНИ ИСПИТ</a:t>
            </a:r>
            <a:endParaRPr/>
          </a:p>
        </p:txBody>
      </p:sp>
      <p:sp>
        <p:nvSpPr>
          <p:cNvPr id="110" name="Google Shape;110;p16"/>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sr-Cyrl-RS"/>
              <a:t>1. ПРИПРЕМА УЧЕНИКА ЗА ПОЛАГАЊЕ</a:t>
            </a:r>
            <a:endParaRPr/>
          </a:p>
          <a:p>
            <a:pPr indent="-342900" lvl="0" marL="342900" rtl="0" algn="l">
              <a:spcBef>
                <a:spcPts val="640"/>
              </a:spcBef>
              <a:spcAft>
                <a:spcPts val="0"/>
              </a:spcAft>
              <a:buSzPts val="2240"/>
              <a:buChar char="🞭"/>
            </a:pPr>
            <a:r>
              <a:rPr lang="sr-Cyrl-RS"/>
              <a:t>2. ПРИЛАГОЂАВАЊЕ ПИТАЊА ЗА ЗАВРШНИ ИСПИТ ЗА УЧЕНИКЕ КОЈИ РАДЕ ПО ИОП-У</a:t>
            </a:r>
            <a:endParaRPr/>
          </a:p>
          <a:p>
            <a:pPr indent="-342900" lvl="0" marL="342900" rtl="0" algn="l">
              <a:spcBef>
                <a:spcPts val="640"/>
              </a:spcBef>
              <a:spcAft>
                <a:spcPts val="0"/>
              </a:spcAft>
              <a:buSzPts val="2240"/>
              <a:buChar char="🞭"/>
            </a:pPr>
            <a:r>
              <a:rPr lang="sr-Cyrl-RS"/>
              <a:t>3. ОРГАНИЗАЦИЈА ЗАВРШНОГ ИСПИТА ОНЛАЈН</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1000"/>
                                        <p:tgtEl>
                                          <p:spTgt spid="11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Libre Franklin Medium"/>
              <a:buNone/>
            </a:pPr>
            <a:r>
              <a:rPr lang="sr-Cyrl-RS"/>
              <a:t>КАКО ПРИПРЕМАМО УЧЕНИКЕ ЗА ЗАВРШНИ?</a:t>
            </a:r>
            <a:endParaRPr/>
          </a:p>
        </p:txBody>
      </p:sp>
      <p:sp>
        <p:nvSpPr>
          <p:cNvPr id="116" name="Google Shape;116;p17"/>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960"/>
              <a:buChar char="🞭"/>
            </a:pPr>
            <a:r>
              <a:rPr lang="sr-Cyrl-RS"/>
              <a:t>Преко скајпа уз помоћ збирке( читамо питања и одговарамо, презентације слике..)</a:t>
            </a:r>
            <a:endParaRPr/>
          </a:p>
          <a:p>
            <a:pPr indent="-342900" lvl="0" marL="342900" rtl="0" algn="l">
              <a:spcBef>
                <a:spcPts val="560"/>
              </a:spcBef>
              <a:spcAft>
                <a:spcPts val="0"/>
              </a:spcAft>
              <a:buSzPts val="1960"/>
              <a:buChar char="🞭"/>
            </a:pPr>
            <a:r>
              <a:rPr lang="sr-Cyrl-RS"/>
              <a:t>Тест у облику WORD документа</a:t>
            </a:r>
            <a:endParaRPr/>
          </a:p>
          <a:p>
            <a:pPr indent="-342900" lvl="0" marL="342900" rtl="0" algn="l">
              <a:spcBef>
                <a:spcPts val="560"/>
              </a:spcBef>
              <a:spcAft>
                <a:spcPts val="0"/>
              </a:spcAft>
              <a:buSzPts val="1960"/>
              <a:buChar char="🞭"/>
            </a:pPr>
            <a:r>
              <a:rPr lang="sr-Cyrl-RS"/>
              <a:t>Онлајн тестови из збирке https://srednjeskole.edukacija.rs/testovi-za-malu-maturu</a:t>
            </a:r>
            <a:endParaRPr/>
          </a:p>
        </p:txBody>
      </p:sp>
      <p:sp>
        <p:nvSpPr>
          <p:cNvPr id="117" name="Google Shape;117;p17"/>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960"/>
              <a:buChar char="🞭"/>
            </a:pPr>
            <a:r>
              <a:rPr lang="sr-Cyrl-RS"/>
              <a:t>Платформа „Завршни испит“ – јавно доступно средство, које може бити од помоћи у припреми ђака којима је потребна подршка у учењу http://www.zavrsniispit.math.rs/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rPr lang="sr-Cyrl-RS"/>
              <a:t>ЗАВРШНИ ИСПИТ ПО ИОП-У</a:t>
            </a:r>
            <a:endParaRPr/>
          </a:p>
        </p:txBody>
      </p:sp>
      <p:sp>
        <p:nvSpPr>
          <p:cNvPr id="123" name="Google Shape;123;p18"/>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sr-Cyrl-RS"/>
              <a:t>1. Прављење пробног теста</a:t>
            </a:r>
            <a:endParaRPr/>
          </a:p>
          <a:p>
            <a:pPr indent="-342900" lvl="0" marL="342900" rtl="0" algn="l">
              <a:spcBef>
                <a:spcPts val="640"/>
              </a:spcBef>
              <a:spcAft>
                <a:spcPts val="0"/>
              </a:spcAft>
              <a:buSzPts val="2240"/>
              <a:buChar char="🞭"/>
            </a:pPr>
            <a:r>
              <a:rPr lang="sr-Cyrl-RS"/>
              <a:t>Прављење завршног теста (изглед, кошуљица, кључ, бодовна страница). Правимо да буде што сличније званичном тесту да наши ученици осећају припадност вршњацима и да се што мање разликују</a:t>
            </a:r>
            <a:endParaRPr/>
          </a:p>
          <a:p>
            <a:pPr indent="-200660" lvl="0" marL="342900" rtl="0" algn="l">
              <a:spcBef>
                <a:spcPts val="640"/>
              </a:spcBef>
              <a:spcAft>
                <a:spcPts val="0"/>
              </a:spcAft>
              <a:buSzPts val="224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Libre Franklin Medium"/>
              <a:buNone/>
            </a:pPr>
            <a:r>
              <a:rPr lang="sr-Cyrl-RS"/>
              <a:t>2. ПРИЛАГОЂАВАЊЕ ПИТАЊА СПОСОБНОСТИМА ДЕТЕТА (УЧЕНИКА)</a:t>
            </a:r>
            <a:br>
              <a:rPr lang="sr-Cyrl-RS"/>
            </a:br>
            <a:endParaRPr/>
          </a:p>
        </p:txBody>
      </p:sp>
      <p:sp>
        <p:nvSpPr>
          <p:cNvPr id="129" name="Google Shape;129;p19"/>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SzPct val="70000"/>
              <a:buChar char="🞭"/>
            </a:pPr>
            <a:r>
              <a:rPr lang="sr-Cyrl-RS"/>
              <a:t>- већи фонт за слабовиде</a:t>
            </a:r>
            <a:endParaRPr/>
          </a:p>
          <a:p>
            <a:pPr indent="-342900" lvl="0" marL="342900" rtl="0" algn="l">
              <a:spcBef>
                <a:spcPts val="496"/>
              </a:spcBef>
              <a:spcAft>
                <a:spcPts val="0"/>
              </a:spcAft>
              <a:buSzPct val="70000"/>
              <a:buChar char="🞭"/>
            </a:pPr>
            <a:r>
              <a:rPr lang="sr-Cyrl-RS"/>
              <a:t>- слике за оне који не успостављају вербалну комуникацију</a:t>
            </a:r>
            <a:endParaRPr/>
          </a:p>
          <a:p>
            <a:pPr indent="-342900" lvl="0" marL="342900" rtl="0" algn="l">
              <a:spcBef>
                <a:spcPts val="496"/>
              </a:spcBef>
              <a:spcAft>
                <a:spcPts val="0"/>
              </a:spcAft>
              <a:buSzPct val="70000"/>
              <a:buChar char="🞭"/>
            </a:pPr>
            <a:r>
              <a:rPr lang="sr-Cyrl-RS"/>
              <a:t>-питања за ученике који разумеју вербалне налоге, али не комуницирају вербално него гестом, мимиком (покретом) – </a:t>
            </a:r>
            <a:r>
              <a:rPr i="1" lang="sr-Cyrl-RS"/>
              <a:t>разумеју, али не могу да кажу, него само покажу</a:t>
            </a:r>
            <a:endParaRPr/>
          </a:p>
          <a:p>
            <a:pPr indent="-342900" lvl="0" marL="342900" rtl="0" algn="l">
              <a:spcBef>
                <a:spcPts val="496"/>
              </a:spcBef>
              <a:spcAft>
                <a:spcPts val="0"/>
              </a:spcAft>
              <a:buSzPct val="70000"/>
              <a:buChar char="🞭"/>
            </a:pPr>
            <a:r>
              <a:rPr lang="sr-Cyrl-RS"/>
              <a:t>-питања за ученике који нису савладали технику читања и писања, али могу да разумеју краћа питања</a:t>
            </a:r>
            <a:endParaRPr/>
          </a:p>
          <a:p>
            <a:pPr indent="-342900" lvl="0" marL="342900" rtl="0" algn="l">
              <a:spcBef>
                <a:spcPts val="496"/>
              </a:spcBef>
              <a:spcAft>
                <a:spcPts val="0"/>
              </a:spcAft>
              <a:buSzPct val="70000"/>
              <a:buChar char="🞭"/>
            </a:pPr>
            <a:r>
              <a:rPr lang="sr-Cyrl-RS"/>
              <a:t>- редукција броја питања</a:t>
            </a:r>
            <a:endParaRPr/>
          </a:p>
          <a:p>
            <a:pPr indent="-342900" lvl="0" marL="342900" rtl="0" algn="l">
              <a:spcBef>
                <a:spcPts val="496"/>
              </a:spcBef>
              <a:spcAft>
                <a:spcPts val="0"/>
              </a:spcAft>
              <a:buSzPct val="70000"/>
              <a:buChar char="🞭"/>
            </a:pPr>
            <a:r>
              <a:rPr lang="sr-Cyrl-RS"/>
              <a:t>-бодовање и страница са бодовима- табела</a:t>
            </a:r>
            <a:endParaRPr/>
          </a:p>
          <a:p>
            <a:pPr indent="-342900" lvl="0" marL="342900" rtl="0" algn="l">
              <a:spcBef>
                <a:spcPts val="496"/>
              </a:spcBef>
              <a:spcAft>
                <a:spcPts val="0"/>
              </a:spcAft>
              <a:buSzPct val="70000"/>
              <a:buChar char="🞭"/>
            </a:pPr>
            <a:r>
              <a:rPr lang="sr-Cyrl-RS"/>
              <a:t>- кључ</a:t>
            </a:r>
            <a:endParaRPr/>
          </a:p>
          <a:p>
            <a:pPr indent="-232664" lvl="0" marL="342900" rtl="0" algn="l">
              <a:spcBef>
                <a:spcPts val="496"/>
              </a:spcBef>
              <a:spcAft>
                <a:spcPts val="0"/>
              </a:spcAft>
              <a:buSzPct val="7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Libre Franklin Medium"/>
              <a:buNone/>
            </a:pPr>
            <a:r>
              <a:rPr lang="sr-Cyrl-RS"/>
              <a:t>3. ПОМОЋ НАСТАВНИКА ПРИ РЕАЛИЗАЦИЈИ ТЕСТА</a:t>
            </a:r>
            <a:br>
              <a:rPr lang="sr-Cyrl-RS"/>
            </a:br>
            <a:endParaRPr/>
          </a:p>
        </p:txBody>
      </p:sp>
      <p:sp>
        <p:nvSpPr>
          <p:cNvPr id="135" name="Google Shape;135;p20"/>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SzPct val="70000"/>
              <a:buChar char="🞭"/>
            </a:pPr>
            <a:r>
              <a:rPr lang="sr-Cyrl-RS"/>
              <a:t>- наставник само чита питања из теста, ученик одговара говором или покретом ,наставник уписује реч или описује покрет на начин на који је описано (потребно је написати упутство за бележење одговора, нпр.наставник уписује „Ученик је показао слику која представља тачан одговор“......)</a:t>
            </a:r>
            <a:endParaRPr/>
          </a:p>
          <a:p>
            <a:pPr indent="-342900" lvl="0" marL="342900" rtl="0" algn="l">
              <a:spcBef>
                <a:spcPts val="544"/>
              </a:spcBef>
              <a:spcAft>
                <a:spcPts val="0"/>
              </a:spcAft>
              <a:buSzPct val="70000"/>
              <a:buChar char="🞭"/>
            </a:pPr>
            <a:r>
              <a:rPr lang="sr-Cyrl-RS"/>
              <a:t>-ученик чита питања из теста, наставник уписује одговор који је ученик одабрао (код моторичких проблема) </a:t>
            </a:r>
            <a:endParaRPr/>
          </a:p>
          <a:p>
            <a:pPr indent="-342900" lvl="0" marL="342900" rtl="0" algn="l">
              <a:spcBef>
                <a:spcPts val="544"/>
              </a:spcBef>
              <a:spcAft>
                <a:spcPts val="0"/>
              </a:spcAft>
              <a:buSzPct val="70000"/>
              <a:buChar char="🞭"/>
            </a:pPr>
            <a:r>
              <a:rPr lang="sr-Cyrl-RS"/>
              <a:t>- наставник охрабрује ученика, пружа му емоционалну подршку</a:t>
            </a:r>
            <a:endParaRPr/>
          </a:p>
          <a:p>
            <a:pPr indent="-221996" lvl="0" marL="342900" rtl="0" algn="l">
              <a:spcBef>
                <a:spcPts val="544"/>
              </a:spcBef>
              <a:spcAft>
                <a:spcPts val="0"/>
              </a:spcAft>
              <a:buSzPct val="7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