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9" r:id="rId4"/>
    <p:sldId id="266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468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1" autoAdjust="0"/>
    <p:restoredTop sz="94660"/>
  </p:normalViewPr>
  <p:slideViewPr>
    <p:cSldViewPr snapToGrid="0">
      <p:cViewPr varScale="1">
        <p:scale>
          <a:sx n="53" d="100"/>
          <a:sy n="53" d="100"/>
        </p:scale>
        <p:origin x="1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4" Type="http://schemas.openxmlformats.org/officeDocument/2006/relationships/tableStyles" Target="tableStyles.xml"/><Relationship Id="rId13" Type="http://schemas.openxmlformats.org/officeDocument/2006/relationships/viewProps" Target="viewProps.xml"/><Relationship Id="rId12" Type="http://schemas.openxmlformats.org/officeDocument/2006/relationships/presProps" Target="presProps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1" Type="http://schemas.openxmlformats.org/officeDocument/2006/relationships/hyperlink" Target="https://sr.wikipedia.org/wiki/%D0%A0%D0%B5%D0%BD%D0%B5_%D0%94%D0%B5%D0%BA%D0%B0%D1%80%D1%82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altLang="en-US" dirty="0"/>
              <a:t>Координатни систем</a:t>
            </a:r>
            <a:endParaRPr lang="sr-Cyrl-RS" alt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RS" altLang="en-US"/>
              <a:t>измислио </a:t>
            </a:r>
            <a:r>
              <a:rPr lang="sr-Cyrl-RS" altLang="en-US">
                <a:hlinkClick r:id="rId1" tooltip="" action="ppaction://hlinkfile"/>
              </a:rPr>
              <a:t>Рене Декарт</a:t>
            </a:r>
            <a:endParaRPr lang="sr-Cyrl-RS" altLang="en-US"/>
          </a:p>
        </p:txBody>
      </p:sp>
      <p:pic>
        <p:nvPicPr>
          <p:cNvPr id="100" name="Picture 99"/>
          <p:cNvPicPr/>
          <p:nvPr/>
        </p:nvPicPr>
        <p:blipFill>
          <a:blip r:embed="rId2"/>
          <a:stretch>
            <a:fillRect/>
          </a:stretch>
        </p:blipFill>
        <p:spPr>
          <a:xfrm>
            <a:off x="5143500" y="4186555"/>
            <a:ext cx="1905000" cy="23241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82740" y="853440"/>
            <a:ext cx="5022215" cy="1283970"/>
          </a:xfrm>
        </p:spPr>
        <p:txBody>
          <a:bodyPr>
            <a:normAutofit fontScale="90000"/>
          </a:bodyPr>
          <a:p>
            <a:r>
              <a:rPr lang="sr-Cyrl-RS" altLang="en-US"/>
              <a:t>Која је </a:t>
            </a:r>
            <a:r>
              <a:rPr lang="sr-Latn-RS" altLang="en-US"/>
              <a:t>x</a:t>
            </a:r>
            <a:r>
              <a:rPr lang="sr-Cyrl-RS" altLang="en-US"/>
              <a:t>-координата </a:t>
            </a:r>
            <a:r>
              <a:rPr lang="sr-Cyrl-RS" altLang="en-US">
                <a:gradFill>
                  <a:gsLst>
                    <a:gs pos="0">
                      <a:srgbClr val="14CD68"/>
                    </a:gs>
                    <a:gs pos="100000">
                      <a:srgbClr val="0B6E38"/>
                    </a:gs>
                  </a:gsLst>
                  <a:lin scaled="0"/>
                </a:gradFill>
              </a:rPr>
              <a:t>зеленог</a:t>
            </a:r>
            <a:r>
              <a:rPr lang="sr-Cyrl-RS" altLang="en-US"/>
              <a:t> круга?</a:t>
            </a:r>
            <a:endParaRPr lang="sr-Cyrl-RS" altLang="en-US"/>
          </a:p>
        </p:txBody>
      </p:sp>
      <p:grpSp>
        <p:nvGrpSpPr>
          <p:cNvPr id="55" name="Group 54"/>
          <p:cNvGrpSpPr/>
          <p:nvPr/>
        </p:nvGrpSpPr>
        <p:grpSpPr>
          <a:xfrm>
            <a:off x="610235" y="874395"/>
            <a:ext cx="6072505" cy="5891530"/>
            <a:chOff x="4381" y="1337"/>
            <a:chExt cx="9563" cy="9278"/>
          </a:xfrm>
        </p:grpSpPr>
        <p:cxnSp>
          <p:nvCxnSpPr>
            <p:cNvPr id="5" name="Straight Arrow Connector 4"/>
            <p:cNvCxnSpPr/>
            <p:nvPr/>
          </p:nvCxnSpPr>
          <p:spPr>
            <a:xfrm>
              <a:off x="4926" y="10157"/>
              <a:ext cx="9018" cy="0"/>
            </a:xfrm>
            <a:prstGeom prst="straightConnector1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Arrow Connector 5"/>
            <p:cNvCxnSpPr/>
            <p:nvPr/>
          </p:nvCxnSpPr>
          <p:spPr>
            <a:xfrm flipV="1">
              <a:off x="4926" y="1337"/>
              <a:ext cx="0" cy="8819"/>
            </a:xfrm>
            <a:prstGeom prst="straightConnector1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>
              <a:off x="4926" y="3325"/>
              <a:ext cx="8836" cy="0"/>
            </a:xfrm>
            <a:prstGeom prst="straightConnector1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>
              <a:off x="4926" y="1617"/>
              <a:ext cx="8836" cy="0"/>
            </a:xfrm>
            <a:prstGeom prst="straightConnector1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4926" y="9303"/>
              <a:ext cx="8836" cy="0"/>
            </a:xfrm>
            <a:prstGeom prst="straightConnector1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4926" y="8449"/>
              <a:ext cx="8836" cy="0"/>
            </a:xfrm>
            <a:prstGeom prst="straightConnector1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>
              <a:off x="4926" y="6741"/>
              <a:ext cx="8836" cy="0"/>
            </a:xfrm>
            <a:prstGeom prst="straightConnector1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>
              <a:off x="4926" y="5033"/>
              <a:ext cx="8836" cy="0"/>
            </a:xfrm>
            <a:prstGeom prst="straightConnector1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>
              <a:off x="4926" y="4179"/>
              <a:ext cx="8836" cy="0"/>
            </a:xfrm>
            <a:prstGeom prst="straightConnector1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>
              <a:off x="4926" y="2471"/>
              <a:ext cx="8836" cy="0"/>
            </a:xfrm>
            <a:prstGeom prst="straightConnector1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>
              <a:off x="4926" y="5887"/>
              <a:ext cx="8836" cy="0"/>
            </a:xfrm>
            <a:prstGeom prst="straightConnector1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>
              <a:off x="4926" y="7595"/>
              <a:ext cx="8836" cy="0"/>
            </a:xfrm>
            <a:prstGeom prst="straightConnector1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 flipV="1">
              <a:off x="13486" y="1359"/>
              <a:ext cx="0" cy="8795"/>
            </a:xfrm>
            <a:prstGeom prst="straightConnector1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 flipV="1">
              <a:off x="11774" y="1359"/>
              <a:ext cx="0" cy="8795"/>
            </a:xfrm>
            <a:prstGeom prst="straightConnector1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 flipV="1">
              <a:off x="10918" y="1359"/>
              <a:ext cx="0" cy="8795"/>
            </a:xfrm>
            <a:prstGeom prst="straightConnector1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 flipV="1">
              <a:off x="10062" y="1359"/>
              <a:ext cx="0" cy="8795"/>
            </a:xfrm>
            <a:prstGeom prst="straightConnector1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 flipV="1">
              <a:off x="9206" y="1359"/>
              <a:ext cx="0" cy="8795"/>
            </a:xfrm>
            <a:prstGeom prst="straightConnector1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 flipV="1">
              <a:off x="8350" y="1371"/>
              <a:ext cx="0" cy="8795"/>
            </a:xfrm>
            <a:prstGeom prst="straightConnector1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 flipV="1">
              <a:off x="7494" y="1371"/>
              <a:ext cx="0" cy="8795"/>
            </a:xfrm>
            <a:prstGeom prst="straightConnector1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 flipV="1">
              <a:off x="6638" y="1371"/>
              <a:ext cx="0" cy="8795"/>
            </a:xfrm>
            <a:prstGeom prst="straightConnector1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/>
            <p:nvPr/>
          </p:nvCxnSpPr>
          <p:spPr>
            <a:xfrm flipV="1">
              <a:off x="5782" y="1371"/>
              <a:ext cx="0" cy="8795"/>
            </a:xfrm>
            <a:prstGeom prst="straightConnector1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/>
            <p:nvPr/>
          </p:nvCxnSpPr>
          <p:spPr>
            <a:xfrm flipV="1">
              <a:off x="12630" y="1371"/>
              <a:ext cx="0" cy="8795"/>
            </a:xfrm>
            <a:prstGeom prst="straightConnector1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 Box 25"/>
            <p:cNvSpPr txBox="1"/>
            <p:nvPr/>
          </p:nvSpPr>
          <p:spPr>
            <a:xfrm>
              <a:off x="5577" y="10156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1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27" name="Text Box 26"/>
            <p:cNvSpPr txBox="1"/>
            <p:nvPr/>
          </p:nvSpPr>
          <p:spPr>
            <a:xfrm>
              <a:off x="6433" y="10156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2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28" name="Text Box 27"/>
            <p:cNvSpPr txBox="1"/>
            <p:nvPr/>
          </p:nvSpPr>
          <p:spPr>
            <a:xfrm>
              <a:off x="7289" y="10181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3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29" name="Text Box 28"/>
            <p:cNvSpPr txBox="1"/>
            <p:nvPr/>
          </p:nvSpPr>
          <p:spPr>
            <a:xfrm>
              <a:off x="8145" y="10156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4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31" name="Text Box 30"/>
            <p:cNvSpPr txBox="1"/>
            <p:nvPr/>
          </p:nvSpPr>
          <p:spPr>
            <a:xfrm>
              <a:off x="9001" y="10156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5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32" name="Text Box 31"/>
            <p:cNvSpPr txBox="1"/>
            <p:nvPr/>
          </p:nvSpPr>
          <p:spPr>
            <a:xfrm>
              <a:off x="9857" y="10181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6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33" name="Text Box 32"/>
            <p:cNvSpPr txBox="1"/>
            <p:nvPr/>
          </p:nvSpPr>
          <p:spPr>
            <a:xfrm>
              <a:off x="10713" y="10181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7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34" name="Text Box 33"/>
            <p:cNvSpPr txBox="1"/>
            <p:nvPr/>
          </p:nvSpPr>
          <p:spPr>
            <a:xfrm>
              <a:off x="11569" y="10156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8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35" name="Text Box 34"/>
            <p:cNvSpPr txBox="1"/>
            <p:nvPr/>
          </p:nvSpPr>
          <p:spPr>
            <a:xfrm>
              <a:off x="12425" y="10156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9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36" name="Text Box 35"/>
            <p:cNvSpPr txBox="1"/>
            <p:nvPr/>
          </p:nvSpPr>
          <p:spPr>
            <a:xfrm>
              <a:off x="13220" y="10181"/>
              <a:ext cx="532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10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42" name="Text Box 41"/>
            <p:cNvSpPr txBox="1"/>
            <p:nvPr/>
          </p:nvSpPr>
          <p:spPr>
            <a:xfrm>
              <a:off x="4516" y="9086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1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43" name="Text Box 42"/>
            <p:cNvSpPr txBox="1"/>
            <p:nvPr/>
          </p:nvSpPr>
          <p:spPr>
            <a:xfrm>
              <a:off x="4516" y="8232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2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44" name="Text Box 43"/>
            <p:cNvSpPr txBox="1"/>
            <p:nvPr/>
          </p:nvSpPr>
          <p:spPr>
            <a:xfrm>
              <a:off x="4516" y="7378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3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45" name="Text Box 44"/>
            <p:cNvSpPr txBox="1"/>
            <p:nvPr/>
          </p:nvSpPr>
          <p:spPr>
            <a:xfrm>
              <a:off x="4516" y="6524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4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46" name="Text Box 45"/>
            <p:cNvSpPr txBox="1"/>
            <p:nvPr/>
          </p:nvSpPr>
          <p:spPr>
            <a:xfrm>
              <a:off x="4516" y="5670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5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47" name="Text Box 46"/>
            <p:cNvSpPr txBox="1"/>
            <p:nvPr/>
          </p:nvSpPr>
          <p:spPr>
            <a:xfrm>
              <a:off x="4516" y="4816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6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48" name="Text Box 47"/>
            <p:cNvSpPr txBox="1"/>
            <p:nvPr/>
          </p:nvSpPr>
          <p:spPr>
            <a:xfrm>
              <a:off x="4516" y="3962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7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49" name="Text Box 48"/>
            <p:cNvSpPr txBox="1"/>
            <p:nvPr/>
          </p:nvSpPr>
          <p:spPr>
            <a:xfrm>
              <a:off x="4516" y="3108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8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50" name="Text Box 49"/>
            <p:cNvSpPr txBox="1"/>
            <p:nvPr/>
          </p:nvSpPr>
          <p:spPr>
            <a:xfrm>
              <a:off x="4516" y="2254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9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51" name="Text Box 50"/>
            <p:cNvSpPr txBox="1"/>
            <p:nvPr/>
          </p:nvSpPr>
          <p:spPr>
            <a:xfrm>
              <a:off x="4381" y="1400"/>
              <a:ext cx="532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10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52" name="Text Box 51"/>
            <p:cNvSpPr txBox="1"/>
            <p:nvPr/>
          </p:nvSpPr>
          <p:spPr>
            <a:xfrm>
              <a:off x="4503" y="10156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0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sp>
        <p:nvSpPr>
          <p:cNvPr id="53" name="Oval 52"/>
          <p:cNvSpPr/>
          <p:nvPr/>
        </p:nvSpPr>
        <p:spPr>
          <a:xfrm>
            <a:off x="4580890" y="1956435"/>
            <a:ext cx="360000" cy="3600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54" name="Isosceles Triangle 53"/>
          <p:cNvSpPr/>
          <p:nvPr/>
        </p:nvSpPr>
        <p:spPr>
          <a:xfrm>
            <a:off x="2950845" y="4083685"/>
            <a:ext cx="360000" cy="360000"/>
          </a:xfrm>
          <a:prstGeom prst="triangle">
            <a:avLst/>
          </a:prstGeom>
          <a:gradFill>
            <a:gsLst>
              <a:gs pos="0">
                <a:srgbClr val="7B32B2"/>
              </a:gs>
              <a:gs pos="100000">
                <a:srgbClr val="401A5D"/>
              </a:gs>
            </a:gsLst>
            <a:lin scaled="0"/>
          </a:gra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56" name="Title 1"/>
          <p:cNvSpPr>
            <a:spLocks noGrp="1"/>
          </p:cNvSpPr>
          <p:nvPr/>
        </p:nvSpPr>
        <p:spPr>
          <a:xfrm>
            <a:off x="7285990" y="3022600"/>
            <a:ext cx="2528570" cy="603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Latn-RS" altLang="en-US"/>
              <a:t>x</a:t>
            </a:r>
            <a:r>
              <a:rPr lang="sr-Cyrl-RS" altLang="en-US"/>
              <a:t>-координата</a:t>
            </a:r>
            <a:r>
              <a:rPr lang="sr-Latn-RS" altLang="sr-Cyrl-RS"/>
              <a:t>:</a:t>
            </a:r>
            <a:endParaRPr lang="sr-Cyrl-RS" altLang="en-US"/>
          </a:p>
        </p:txBody>
      </p:sp>
      <p:sp>
        <p:nvSpPr>
          <p:cNvPr id="57" name="Text Box 56"/>
          <p:cNvSpPr txBox="1"/>
          <p:nvPr/>
        </p:nvSpPr>
        <p:spPr>
          <a:xfrm>
            <a:off x="9906000" y="3140075"/>
            <a:ext cx="914400" cy="368300"/>
          </a:xfrm>
          <a:prstGeom prst="rect">
            <a:avLst/>
          </a:prstGeom>
          <a:noFill/>
          <a:ln w="12700"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p>
            <a:endParaRPr lang="en-US"/>
          </a:p>
        </p:txBody>
      </p:sp>
      <p:sp>
        <p:nvSpPr>
          <p:cNvPr id="58" name="Text Box 57"/>
          <p:cNvSpPr txBox="1"/>
          <p:nvPr/>
        </p:nvSpPr>
        <p:spPr>
          <a:xfrm>
            <a:off x="6682740" y="6289675"/>
            <a:ext cx="39370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sr-Latn-RS" altLang="en-US" sz="2400" b="1" i="1">
                <a:solidFill>
                  <a:srgbClr val="0070C0"/>
                </a:solidFill>
              </a:rPr>
              <a:t>x</a:t>
            </a:r>
            <a:endParaRPr lang="sr-Latn-RS" altLang="en-US" sz="2400" b="1" i="1">
              <a:solidFill>
                <a:srgbClr val="0070C0"/>
              </a:solidFill>
            </a:endParaRPr>
          </a:p>
        </p:txBody>
      </p:sp>
      <p:sp>
        <p:nvSpPr>
          <p:cNvPr id="59" name="Text Box 58"/>
          <p:cNvSpPr txBox="1"/>
          <p:nvPr/>
        </p:nvSpPr>
        <p:spPr>
          <a:xfrm>
            <a:off x="948055" y="591820"/>
            <a:ext cx="39370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sr-Latn-RS" altLang="en-US" sz="2400" b="1" i="1">
                <a:solidFill>
                  <a:srgbClr val="0070C0"/>
                </a:solidFill>
              </a:rPr>
              <a:t>y</a:t>
            </a:r>
            <a:endParaRPr lang="sr-Latn-RS" altLang="en-US" sz="2400" b="1" i="1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82740" y="853440"/>
            <a:ext cx="5022215" cy="1283970"/>
          </a:xfrm>
        </p:spPr>
        <p:txBody>
          <a:bodyPr>
            <a:normAutofit fontScale="90000"/>
          </a:bodyPr>
          <a:p>
            <a:r>
              <a:rPr lang="sr-Cyrl-RS" altLang="en-US"/>
              <a:t>Која је </a:t>
            </a:r>
            <a:r>
              <a:rPr lang="sr-Latn-RS" altLang="en-US"/>
              <a:t>x</a:t>
            </a:r>
            <a:r>
              <a:rPr lang="sr-Cyrl-RS" altLang="en-US"/>
              <a:t>-координата </a:t>
            </a:r>
            <a:r>
              <a:rPr lang="sr-Cyrl-RS" altLang="en-US">
                <a:gradFill>
                  <a:gsLst>
                    <a:gs pos="0">
                      <a:srgbClr val="14CD68"/>
                    </a:gs>
                    <a:gs pos="100000">
                      <a:srgbClr val="0B6E38"/>
                    </a:gs>
                  </a:gsLst>
                  <a:lin scaled="0"/>
                </a:gradFill>
              </a:rPr>
              <a:t>зеленог</a:t>
            </a:r>
            <a:r>
              <a:rPr lang="sr-Cyrl-RS" altLang="en-US"/>
              <a:t> круга?</a:t>
            </a:r>
            <a:endParaRPr lang="sr-Cyrl-RS" altLang="en-US"/>
          </a:p>
        </p:txBody>
      </p:sp>
      <p:grpSp>
        <p:nvGrpSpPr>
          <p:cNvPr id="55" name="Group 54"/>
          <p:cNvGrpSpPr/>
          <p:nvPr/>
        </p:nvGrpSpPr>
        <p:grpSpPr>
          <a:xfrm>
            <a:off x="610235" y="874395"/>
            <a:ext cx="6072505" cy="5891530"/>
            <a:chOff x="4381" y="1337"/>
            <a:chExt cx="9563" cy="9278"/>
          </a:xfrm>
        </p:grpSpPr>
        <p:cxnSp>
          <p:nvCxnSpPr>
            <p:cNvPr id="5" name="Straight Arrow Connector 4"/>
            <p:cNvCxnSpPr/>
            <p:nvPr/>
          </p:nvCxnSpPr>
          <p:spPr>
            <a:xfrm>
              <a:off x="4926" y="10157"/>
              <a:ext cx="9018" cy="0"/>
            </a:xfrm>
            <a:prstGeom prst="straightConnector1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Arrow Connector 5"/>
            <p:cNvCxnSpPr/>
            <p:nvPr/>
          </p:nvCxnSpPr>
          <p:spPr>
            <a:xfrm flipV="1">
              <a:off x="4926" y="1337"/>
              <a:ext cx="0" cy="8819"/>
            </a:xfrm>
            <a:prstGeom prst="straightConnector1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>
              <a:off x="4926" y="3325"/>
              <a:ext cx="8836" cy="0"/>
            </a:xfrm>
            <a:prstGeom prst="straightConnector1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>
              <a:off x="4926" y="1617"/>
              <a:ext cx="8836" cy="0"/>
            </a:xfrm>
            <a:prstGeom prst="straightConnector1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4926" y="9303"/>
              <a:ext cx="8836" cy="0"/>
            </a:xfrm>
            <a:prstGeom prst="straightConnector1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4926" y="8449"/>
              <a:ext cx="8836" cy="0"/>
            </a:xfrm>
            <a:prstGeom prst="straightConnector1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>
              <a:off x="4926" y="6741"/>
              <a:ext cx="8836" cy="0"/>
            </a:xfrm>
            <a:prstGeom prst="straightConnector1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>
              <a:off x="4926" y="5033"/>
              <a:ext cx="8836" cy="0"/>
            </a:xfrm>
            <a:prstGeom prst="straightConnector1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>
              <a:off x="4926" y="4179"/>
              <a:ext cx="8836" cy="0"/>
            </a:xfrm>
            <a:prstGeom prst="straightConnector1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>
              <a:off x="4926" y="2471"/>
              <a:ext cx="8836" cy="0"/>
            </a:xfrm>
            <a:prstGeom prst="straightConnector1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>
              <a:off x="4926" y="5887"/>
              <a:ext cx="8836" cy="0"/>
            </a:xfrm>
            <a:prstGeom prst="straightConnector1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>
              <a:off x="4926" y="7595"/>
              <a:ext cx="8836" cy="0"/>
            </a:xfrm>
            <a:prstGeom prst="straightConnector1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 flipV="1">
              <a:off x="13486" y="1359"/>
              <a:ext cx="0" cy="8795"/>
            </a:xfrm>
            <a:prstGeom prst="straightConnector1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 flipV="1">
              <a:off x="11774" y="1359"/>
              <a:ext cx="0" cy="8795"/>
            </a:xfrm>
            <a:prstGeom prst="straightConnector1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 flipV="1">
              <a:off x="10918" y="1359"/>
              <a:ext cx="0" cy="8795"/>
            </a:xfrm>
            <a:prstGeom prst="straightConnector1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 flipV="1">
              <a:off x="10062" y="1359"/>
              <a:ext cx="0" cy="8795"/>
            </a:xfrm>
            <a:prstGeom prst="straightConnector1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 flipV="1">
              <a:off x="9206" y="1359"/>
              <a:ext cx="0" cy="8795"/>
            </a:xfrm>
            <a:prstGeom prst="straightConnector1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 flipV="1">
              <a:off x="8350" y="1371"/>
              <a:ext cx="0" cy="8795"/>
            </a:xfrm>
            <a:prstGeom prst="straightConnector1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 flipV="1">
              <a:off x="7494" y="1371"/>
              <a:ext cx="0" cy="8795"/>
            </a:xfrm>
            <a:prstGeom prst="straightConnector1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 flipV="1">
              <a:off x="6638" y="1371"/>
              <a:ext cx="0" cy="8795"/>
            </a:xfrm>
            <a:prstGeom prst="straightConnector1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/>
            <p:nvPr/>
          </p:nvCxnSpPr>
          <p:spPr>
            <a:xfrm flipV="1">
              <a:off x="5782" y="1371"/>
              <a:ext cx="0" cy="8795"/>
            </a:xfrm>
            <a:prstGeom prst="straightConnector1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/>
            <p:nvPr/>
          </p:nvCxnSpPr>
          <p:spPr>
            <a:xfrm flipV="1">
              <a:off x="12630" y="1371"/>
              <a:ext cx="0" cy="8795"/>
            </a:xfrm>
            <a:prstGeom prst="straightConnector1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 Box 25"/>
            <p:cNvSpPr txBox="1"/>
            <p:nvPr/>
          </p:nvSpPr>
          <p:spPr>
            <a:xfrm>
              <a:off x="5577" y="10156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1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27" name="Text Box 26"/>
            <p:cNvSpPr txBox="1"/>
            <p:nvPr/>
          </p:nvSpPr>
          <p:spPr>
            <a:xfrm>
              <a:off x="6433" y="10156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2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28" name="Text Box 27"/>
            <p:cNvSpPr txBox="1"/>
            <p:nvPr/>
          </p:nvSpPr>
          <p:spPr>
            <a:xfrm>
              <a:off x="7289" y="10181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3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29" name="Text Box 28"/>
            <p:cNvSpPr txBox="1"/>
            <p:nvPr/>
          </p:nvSpPr>
          <p:spPr>
            <a:xfrm>
              <a:off x="8145" y="10156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4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31" name="Text Box 30"/>
            <p:cNvSpPr txBox="1"/>
            <p:nvPr/>
          </p:nvSpPr>
          <p:spPr>
            <a:xfrm>
              <a:off x="9001" y="10156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5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32" name="Text Box 31"/>
            <p:cNvSpPr txBox="1"/>
            <p:nvPr/>
          </p:nvSpPr>
          <p:spPr>
            <a:xfrm>
              <a:off x="9857" y="10181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6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33" name="Text Box 32"/>
            <p:cNvSpPr txBox="1"/>
            <p:nvPr/>
          </p:nvSpPr>
          <p:spPr>
            <a:xfrm>
              <a:off x="10713" y="10181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7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34" name="Text Box 33"/>
            <p:cNvSpPr txBox="1"/>
            <p:nvPr/>
          </p:nvSpPr>
          <p:spPr>
            <a:xfrm>
              <a:off x="11569" y="10156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8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35" name="Text Box 34"/>
            <p:cNvSpPr txBox="1"/>
            <p:nvPr/>
          </p:nvSpPr>
          <p:spPr>
            <a:xfrm>
              <a:off x="12425" y="10156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9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36" name="Text Box 35"/>
            <p:cNvSpPr txBox="1"/>
            <p:nvPr/>
          </p:nvSpPr>
          <p:spPr>
            <a:xfrm>
              <a:off x="13220" y="10181"/>
              <a:ext cx="532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10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42" name="Text Box 41"/>
            <p:cNvSpPr txBox="1"/>
            <p:nvPr/>
          </p:nvSpPr>
          <p:spPr>
            <a:xfrm>
              <a:off x="4516" y="9086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1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43" name="Text Box 42"/>
            <p:cNvSpPr txBox="1"/>
            <p:nvPr/>
          </p:nvSpPr>
          <p:spPr>
            <a:xfrm>
              <a:off x="4516" y="8232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2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44" name="Text Box 43"/>
            <p:cNvSpPr txBox="1"/>
            <p:nvPr/>
          </p:nvSpPr>
          <p:spPr>
            <a:xfrm>
              <a:off x="4516" y="7378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3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45" name="Text Box 44"/>
            <p:cNvSpPr txBox="1"/>
            <p:nvPr/>
          </p:nvSpPr>
          <p:spPr>
            <a:xfrm>
              <a:off x="4516" y="6524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4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46" name="Text Box 45"/>
            <p:cNvSpPr txBox="1"/>
            <p:nvPr/>
          </p:nvSpPr>
          <p:spPr>
            <a:xfrm>
              <a:off x="4516" y="5670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5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47" name="Text Box 46"/>
            <p:cNvSpPr txBox="1"/>
            <p:nvPr/>
          </p:nvSpPr>
          <p:spPr>
            <a:xfrm>
              <a:off x="4516" y="4816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6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48" name="Text Box 47"/>
            <p:cNvSpPr txBox="1"/>
            <p:nvPr/>
          </p:nvSpPr>
          <p:spPr>
            <a:xfrm>
              <a:off x="4516" y="3962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7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49" name="Text Box 48"/>
            <p:cNvSpPr txBox="1"/>
            <p:nvPr/>
          </p:nvSpPr>
          <p:spPr>
            <a:xfrm>
              <a:off x="4516" y="3108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8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50" name="Text Box 49"/>
            <p:cNvSpPr txBox="1"/>
            <p:nvPr/>
          </p:nvSpPr>
          <p:spPr>
            <a:xfrm>
              <a:off x="4516" y="2254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9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51" name="Text Box 50"/>
            <p:cNvSpPr txBox="1"/>
            <p:nvPr/>
          </p:nvSpPr>
          <p:spPr>
            <a:xfrm>
              <a:off x="4381" y="1400"/>
              <a:ext cx="532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10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52" name="Text Box 51"/>
            <p:cNvSpPr txBox="1"/>
            <p:nvPr/>
          </p:nvSpPr>
          <p:spPr>
            <a:xfrm>
              <a:off x="4503" y="10156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0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sp>
        <p:nvSpPr>
          <p:cNvPr id="53" name="Oval 52"/>
          <p:cNvSpPr/>
          <p:nvPr/>
        </p:nvSpPr>
        <p:spPr>
          <a:xfrm>
            <a:off x="4580890" y="1956435"/>
            <a:ext cx="360000" cy="3600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54" name="Isosceles Triangle 53"/>
          <p:cNvSpPr/>
          <p:nvPr/>
        </p:nvSpPr>
        <p:spPr>
          <a:xfrm>
            <a:off x="2950845" y="4083685"/>
            <a:ext cx="360000" cy="360000"/>
          </a:xfrm>
          <a:prstGeom prst="triangle">
            <a:avLst/>
          </a:prstGeom>
          <a:gradFill>
            <a:gsLst>
              <a:gs pos="0">
                <a:srgbClr val="7B32B2"/>
              </a:gs>
              <a:gs pos="100000">
                <a:srgbClr val="401A5D"/>
              </a:gs>
            </a:gsLst>
            <a:lin scaled="0"/>
          </a:gra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56" name="Title 1"/>
          <p:cNvSpPr>
            <a:spLocks noGrp="1"/>
          </p:cNvSpPr>
          <p:nvPr/>
        </p:nvSpPr>
        <p:spPr>
          <a:xfrm>
            <a:off x="7285990" y="3022600"/>
            <a:ext cx="2528570" cy="603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Latn-RS" altLang="en-US"/>
              <a:t>x</a:t>
            </a:r>
            <a:r>
              <a:rPr lang="sr-Cyrl-RS" altLang="en-US"/>
              <a:t>-координата</a:t>
            </a:r>
            <a:r>
              <a:rPr lang="sr-Latn-RS" altLang="sr-Cyrl-RS"/>
              <a:t>:</a:t>
            </a:r>
            <a:endParaRPr lang="sr-Cyrl-RS" altLang="en-US"/>
          </a:p>
        </p:txBody>
      </p:sp>
      <p:sp>
        <p:nvSpPr>
          <p:cNvPr id="57" name="Text Box 56"/>
          <p:cNvSpPr txBox="1"/>
          <p:nvPr/>
        </p:nvSpPr>
        <p:spPr>
          <a:xfrm>
            <a:off x="9906000" y="3140075"/>
            <a:ext cx="914400" cy="368300"/>
          </a:xfrm>
          <a:prstGeom prst="rect">
            <a:avLst/>
          </a:prstGeom>
          <a:noFill/>
          <a:ln w="12700"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p>
            <a:endParaRPr lang="en-US"/>
          </a:p>
        </p:txBody>
      </p:sp>
      <p:sp>
        <p:nvSpPr>
          <p:cNvPr id="58" name="Text Box 57"/>
          <p:cNvSpPr txBox="1"/>
          <p:nvPr/>
        </p:nvSpPr>
        <p:spPr>
          <a:xfrm>
            <a:off x="6682740" y="6289675"/>
            <a:ext cx="39370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sr-Latn-RS" altLang="en-US" sz="2400" b="1" i="1">
                <a:solidFill>
                  <a:srgbClr val="0070C0"/>
                </a:solidFill>
              </a:rPr>
              <a:t>x</a:t>
            </a:r>
            <a:endParaRPr lang="sr-Latn-RS" altLang="en-US" sz="2400" b="1" i="1">
              <a:solidFill>
                <a:srgbClr val="0070C0"/>
              </a:solidFill>
            </a:endParaRPr>
          </a:p>
        </p:txBody>
      </p:sp>
      <p:sp>
        <p:nvSpPr>
          <p:cNvPr id="59" name="Text Box 58"/>
          <p:cNvSpPr txBox="1"/>
          <p:nvPr/>
        </p:nvSpPr>
        <p:spPr>
          <a:xfrm>
            <a:off x="948055" y="591820"/>
            <a:ext cx="39370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sr-Latn-RS" altLang="en-US" sz="2400" b="1" i="1">
                <a:solidFill>
                  <a:srgbClr val="0070C0"/>
                </a:solidFill>
              </a:rPr>
              <a:t>y</a:t>
            </a:r>
            <a:endParaRPr lang="sr-Latn-RS" altLang="en-US" sz="2400" b="1" i="1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18960" y="715645"/>
            <a:ext cx="4778375" cy="1283335"/>
          </a:xfrm>
        </p:spPr>
        <p:txBody>
          <a:bodyPr>
            <a:normAutofit fontScale="90000"/>
          </a:bodyPr>
          <a:p>
            <a:r>
              <a:rPr lang="sr-Cyrl-RS" altLang="en-US"/>
              <a:t>Која је </a:t>
            </a:r>
            <a:r>
              <a:rPr lang="sr-Latn-RS" altLang="en-US"/>
              <a:t>x</a:t>
            </a:r>
            <a:r>
              <a:rPr lang="sr-Cyrl-RS" altLang="en-US"/>
              <a:t>-координата </a:t>
            </a:r>
            <a:r>
              <a:rPr lang="sr-Cyrl-RS" altLang="en-US">
                <a:solidFill>
                  <a:srgbClr val="FFC000"/>
                </a:solidFill>
              </a:rPr>
              <a:t>жуте звезде</a:t>
            </a:r>
            <a:r>
              <a:rPr lang="sr-Cyrl-RS" altLang="en-US"/>
              <a:t>?</a:t>
            </a:r>
            <a:endParaRPr lang="sr-Cyrl-RS" altLang="en-US"/>
          </a:p>
        </p:txBody>
      </p:sp>
      <p:grpSp>
        <p:nvGrpSpPr>
          <p:cNvPr id="55" name="Group 54"/>
          <p:cNvGrpSpPr/>
          <p:nvPr/>
        </p:nvGrpSpPr>
        <p:grpSpPr>
          <a:xfrm>
            <a:off x="610235" y="874395"/>
            <a:ext cx="6072505" cy="5891530"/>
            <a:chOff x="4381" y="1337"/>
            <a:chExt cx="9563" cy="9278"/>
          </a:xfrm>
        </p:grpSpPr>
        <p:cxnSp>
          <p:nvCxnSpPr>
            <p:cNvPr id="5" name="Straight Arrow Connector 4"/>
            <p:cNvCxnSpPr/>
            <p:nvPr/>
          </p:nvCxnSpPr>
          <p:spPr>
            <a:xfrm>
              <a:off x="4926" y="10157"/>
              <a:ext cx="9018" cy="0"/>
            </a:xfrm>
            <a:prstGeom prst="straightConnector1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Arrow Connector 5"/>
            <p:cNvCxnSpPr/>
            <p:nvPr/>
          </p:nvCxnSpPr>
          <p:spPr>
            <a:xfrm flipV="1">
              <a:off x="4926" y="1337"/>
              <a:ext cx="0" cy="8819"/>
            </a:xfrm>
            <a:prstGeom prst="straightConnector1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>
              <a:off x="4926" y="3325"/>
              <a:ext cx="8836" cy="0"/>
            </a:xfrm>
            <a:prstGeom prst="straightConnector1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>
              <a:off x="4926" y="1617"/>
              <a:ext cx="8836" cy="0"/>
            </a:xfrm>
            <a:prstGeom prst="straightConnector1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4926" y="9303"/>
              <a:ext cx="8836" cy="0"/>
            </a:xfrm>
            <a:prstGeom prst="straightConnector1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4926" y="8449"/>
              <a:ext cx="8836" cy="0"/>
            </a:xfrm>
            <a:prstGeom prst="straightConnector1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>
              <a:off x="4926" y="6741"/>
              <a:ext cx="8836" cy="0"/>
            </a:xfrm>
            <a:prstGeom prst="straightConnector1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>
              <a:off x="4926" y="5033"/>
              <a:ext cx="8836" cy="0"/>
            </a:xfrm>
            <a:prstGeom prst="straightConnector1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>
              <a:off x="4926" y="4179"/>
              <a:ext cx="8836" cy="0"/>
            </a:xfrm>
            <a:prstGeom prst="straightConnector1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>
              <a:off x="4926" y="2471"/>
              <a:ext cx="8836" cy="0"/>
            </a:xfrm>
            <a:prstGeom prst="straightConnector1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>
              <a:off x="4926" y="5887"/>
              <a:ext cx="8836" cy="0"/>
            </a:xfrm>
            <a:prstGeom prst="straightConnector1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>
              <a:off x="4926" y="7595"/>
              <a:ext cx="8836" cy="0"/>
            </a:xfrm>
            <a:prstGeom prst="straightConnector1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 flipV="1">
              <a:off x="13486" y="1359"/>
              <a:ext cx="0" cy="8795"/>
            </a:xfrm>
            <a:prstGeom prst="straightConnector1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 flipV="1">
              <a:off x="11774" y="1359"/>
              <a:ext cx="0" cy="8795"/>
            </a:xfrm>
            <a:prstGeom prst="straightConnector1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 flipV="1">
              <a:off x="10918" y="1359"/>
              <a:ext cx="0" cy="8795"/>
            </a:xfrm>
            <a:prstGeom prst="straightConnector1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 flipV="1">
              <a:off x="10062" y="1359"/>
              <a:ext cx="0" cy="8795"/>
            </a:xfrm>
            <a:prstGeom prst="straightConnector1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 flipV="1">
              <a:off x="9206" y="1359"/>
              <a:ext cx="0" cy="8795"/>
            </a:xfrm>
            <a:prstGeom prst="straightConnector1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 flipV="1">
              <a:off x="8350" y="1371"/>
              <a:ext cx="0" cy="8795"/>
            </a:xfrm>
            <a:prstGeom prst="straightConnector1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 flipV="1">
              <a:off x="7494" y="1371"/>
              <a:ext cx="0" cy="8795"/>
            </a:xfrm>
            <a:prstGeom prst="straightConnector1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 flipV="1">
              <a:off x="6638" y="1371"/>
              <a:ext cx="0" cy="8795"/>
            </a:xfrm>
            <a:prstGeom prst="straightConnector1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/>
            <p:nvPr/>
          </p:nvCxnSpPr>
          <p:spPr>
            <a:xfrm flipV="1">
              <a:off x="5782" y="1371"/>
              <a:ext cx="0" cy="8795"/>
            </a:xfrm>
            <a:prstGeom prst="straightConnector1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/>
            <p:nvPr/>
          </p:nvCxnSpPr>
          <p:spPr>
            <a:xfrm flipV="1">
              <a:off x="12630" y="1371"/>
              <a:ext cx="0" cy="8795"/>
            </a:xfrm>
            <a:prstGeom prst="straightConnector1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 Box 25"/>
            <p:cNvSpPr txBox="1"/>
            <p:nvPr/>
          </p:nvSpPr>
          <p:spPr>
            <a:xfrm>
              <a:off x="5577" y="10156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1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27" name="Text Box 26"/>
            <p:cNvSpPr txBox="1"/>
            <p:nvPr/>
          </p:nvSpPr>
          <p:spPr>
            <a:xfrm>
              <a:off x="6433" y="10156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2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28" name="Text Box 27"/>
            <p:cNvSpPr txBox="1"/>
            <p:nvPr/>
          </p:nvSpPr>
          <p:spPr>
            <a:xfrm>
              <a:off x="7289" y="10181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3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29" name="Text Box 28"/>
            <p:cNvSpPr txBox="1"/>
            <p:nvPr/>
          </p:nvSpPr>
          <p:spPr>
            <a:xfrm>
              <a:off x="8145" y="10156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4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31" name="Text Box 30"/>
            <p:cNvSpPr txBox="1"/>
            <p:nvPr/>
          </p:nvSpPr>
          <p:spPr>
            <a:xfrm>
              <a:off x="9001" y="10156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5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32" name="Text Box 31"/>
            <p:cNvSpPr txBox="1"/>
            <p:nvPr/>
          </p:nvSpPr>
          <p:spPr>
            <a:xfrm>
              <a:off x="9857" y="10181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6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33" name="Text Box 32"/>
            <p:cNvSpPr txBox="1"/>
            <p:nvPr/>
          </p:nvSpPr>
          <p:spPr>
            <a:xfrm>
              <a:off x="10713" y="10181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7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34" name="Text Box 33"/>
            <p:cNvSpPr txBox="1"/>
            <p:nvPr/>
          </p:nvSpPr>
          <p:spPr>
            <a:xfrm>
              <a:off x="11569" y="10156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8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35" name="Text Box 34"/>
            <p:cNvSpPr txBox="1"/>
            <p:nvPr/>
          </p:nvSpPr>
          <p:spPr>
            <a:xfrm>
              <a:off x="12425" y="10156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9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36" name="Text Box 35"/>
            <p:cNvSpPr txBox="1"/>
            <p:nvPr/>
          </p:nvSpPr>
          <p:spPr>
            <a:xfrm>
              <a:off x="13220" y="10181"/>
              <a:ext cx="532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10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42" name="Text Box 41"/>
            <p:cNvSpPr txBox="1"/>
            <p:nvPr/>
          </p:nvSpPr>
          <p:spPr>
            <a:xfrm>
              <a:off x="4516" y="9086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1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43" name="Text Box 42"/>
            <p:cNvSpPr txBox="1"/>
            <p:nvPr/>
          </p:nvSpPr>
          <p:spPr>
            <a:xfrm>
              <a:off x="4516" y="8232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2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44" name="Text Box 43"/>
            <p:cNvSpPr txBox="1"/>
            <p:nvPr/>
          </p:nvSpPr>
          <p:spPr>
            <a:xfrm>
              <a:off x="4516" y="7378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3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45" name="Text Box 44"/>
            <p:cNvSpPr txBox="1"/>
            <p:nvPr/>
          </p:nvSpPr>
          <p:spPr>
            <a:xfrm>
              <a:off x="4516" y="6524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4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46" name="Text Box 45"/>
            <p:cNvSpPr txBox="1"/>
            <p:nvPr/>
          </p:nvSpPr>
          <p:spPr>
            <a:xfrm>
              <a:off x="4516" y="5670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5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47" name="Text Box 46"/>
            <p:cNvSpPr txBox="1"/>
            <p:nvPr/>
          </p:nvSpPr>
          <p:spPr>
            <a:xfrm>
              <a:off x="4516" y="4816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6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48" name="Text Box 47"/>
            <p:cNvSpPr txBox="1"/>
            <p:nvPr/>
          </p:nvSpPr>
          <p:spPr>
            <a:xfrm>
              <a:off x="4516" y="3962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7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49" name="Text Box 48"/>
            <p:cNvSpPr txBox="1"/>
            <p:nvPr/>
          </p:nvSpPr>
          <p:spPr>
            <a:xfrm>
              <a:off x="4516" y="3108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8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50" name="Text Box 49"/>
            <p:cNvSpPr txBox="1"/>
            <p:nvPr/>
          </p:nvSpPr>
          <p:spPr>
            <a:xfrm>
              <a:off x="4516" y="2254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9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51" name="Text Box 50"/>
            <p:cNvSpPr txBox="1"/>
            <p:nvPr/>
          </p:nvSpPr>
          <p:spPr>
            <a:xfrm>
              <a:off x="4381" y="1400"/>
              <a:ext cx="532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10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52" name="Text Box 51"/>
            <p:cNvSpPr txBox="1"/>
            <p:nvPr/>
          </p:nvSpPr>
          <p:spPr>
            <a:xfrm>
              <a:off x="4503" y="10156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0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sp>
        <p:nvSpPr>
          <p:cNvPr id="53" name="Oval 52"/>
          <p:cNvSpPr/>
          <p:nvPr/>
        </p:nvSpPr>
        <p:spPr>
          <a:xfrm>
            <a:off x="2406650" y="2499360"/>
            <a:ext cx="360000" cy="360000"/>
          </a:xfrm>
          <a:prstGeom prst="ellipse">
            <a:avLst/>
          </a:prstGeom>
          <a:gradFill>
            <a:gsLst>
              <a:gs pos="0">
                <a:srgbClr val="7B32B2"/>
              </a:gs>
              <a:gs pos="100000">
                <a:srgbClr val="401A5D"/>
              </a:gs>
            </a:gsLst>
            <a:lin scaled="0"/>
          </a:gra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54" name="5-Point Star 53"/>
          <p:cNvSpPr/>
          <p:nvPr/>
        </p:nvSpPr>
        <p:spPr>
          <a:xfrm>
            <a:off x="4581525" y="5168265"/>
            <a:ext cx="360000" cy="360000"/>
          </a:xfrm>
          <a:prstGeom prst="star5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56" name="Title 1"/>
          <p:cNvSpPr>
            <a:spLocks noGrp="1"/>
          </p:cNvSpPr>
          <p:nvPr/>
        </p:nvSpPr>
        <p:spPr>
          <a:xfrm>
            <a:off x="7273290" y="3125470"/>
            <a:ext cx="2528570" cy="603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Latn-RS" altLang="en-US"/>
              <a:t>x</a:t>
            </a:r>
            <a:r>
              <a:rPr lang="sr-Cyrl-RS" altLang="en-US"/>
              <a:t>-координата</a:t>
            </a:r>
            <a:r>
              <a:rPr lang="sr-Latn-RS" altLang="sr-Cyrl-RS"/>
              <a:t>:</a:t>
            </a:r>
            <a:endParaRPr lang="sr-Cyrl-RS" altLang="en-US"/>
          </a:p>
        </p:txBody>
      </p:sp>
      <p:sp>
        <p:nvSpPr>
          <p:cNvPr id="57" name="Text Box 56"/>
          <p:cNvSpPr txBox="1"/>
          <p:nvPr/>
        </p:nvSpPr>
        <p:spPr>
          <a:xfrm>
            <a:off x="9893300" y="3242945"/>
            <a:ext cx="914400" cy="368300"/>
          </a:xfrm>
          <a:prstGeom prst="rect">
            <a:avLst/>
          </a:prstGeom>
          <a:noFill/>
          <a:ln w="12700"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p>
            <a:endParaRPr lang="en-US"/>
          </a:p>
        </p:txBody>
      </p:sp>
      <p:sp>
        <p:nvSpPr>
          <p:cNvPr id="3" name="Text Box 2"/>
          <p:cNvSpPr txBox="1"/>
          <p:nvPr/>
        </p:nvSpPr>
        <p:spPr>
          <a:xfrm>
            <a:off x="6682740" y="6289675"/>
            <a:ext cx="39370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sr-Latn-RS" altLang="en-US" sz="2400" b="1" i="1">
                <a:solidFill>
                  <a:srgbClr val="0070C0"/>
                </a:solidFill>
              </a:rPr>
              <a:t>x</a:t>
            </a:r>
            <a:endParaRPr lang="sr-Latn-RS" altLang="en-US" sz="2400" b="1" i="1">
              <a:solidFill>
                <a:srgbClr val="0070C0"/>
              </a:solidFill>
            </a:endParaRPr>
          </a:p>
        </p:txBody>
      </p:sp>
      <p:sp>
        <p:nvSpPr>
          <p:cNvPr id="4" name="Text Box 3"/>
          <p:cNvSpPr txBox="1"/>
          <p:nvPr/>
        </p:nvSpPr>
        <p:spPr>
          <a:xfrm>
            <a:off x="948055" y="591820"/>
            <a:ext cx="39370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sr-Latn-RS" altLang="en-US" sz="2400" b="1" i="1">
                <a:solidFill>
                  <a:srgbClr val="0070C0"/>
                </a:solidFill>
              </a:rPr>
              <a:t>y</a:t>
            </a:r>
            <a:endParaRPr lang="sr-Latn-RS" altLang="en-US" sz="2400" b="1" i="1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18960" y="715645"/>
            <a:ext cx="4778375" cy="1283335"/>
          </a:xfrm>
        </p:spPr>
        <p:txBody>
          <a:bodyPr>
            <a:normAutofit fontScale="90000"/>
          </a:bodyPr>
          <a:p>
            <a:r>
              <a:rPr lang="sr-Cyrl-RS" altLang="en-US"/>
              <a:t>Која је </a:t>
            </a:r>
            <a:r>
              <a:rPr lang="sr-Latn-RS" altLang="sr-Cyrl-RS"/>
              <a:t>y</a:t>
            </a:r>
            <a:r>
              <a:rPr lang="sr-Cyrl-RS" altLang="en-US"/>
              <a:t>-координата </a:t>
            </a:r>
            <a:r>
              <a:rPr lang="sr-Cyrl-RS" altLang="en-US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</a:rPr>
              <a:t>црвеног срца</a:t>
            </a:r>
            <a:r>
              <a:rPr lang="sr-Cyrl-RS" altLang="en-US"/>
              <a:t>?</a:t>
            </a:r>
            <a:endParaRPr lang="sr-Cyrl-RS" altLang="en-US"/>
          </a:p>
        </p:txBody>
      </p:sp>
      <p:grpSp>
        <p:nvGrpSpPr>
          <p:cNvPr id="55" name="Group 54"/>
          <p:cNvGrpSpPr/>
          <p:nvPr/>
        </p:nvGrpSpPr>
        <p:grpSpPr>
          <a:xfrm>
            <a:off x="610235" y="874395"/>
            <a:ext cx="6072505" cy="5891530"/>
            <a:chOff x="4381" y="1337"/>
            <a:chExt cx="9563" cy="9278"/>
          </a:xfrm>
        </p:grpSpPr>
        <p:cxnSp>
          <p:nvCxnSpPr>
            <p:cNvPr id="5" name="Straight Arrow Connector 4"/>
            <p:cNvCxnSpPr/>
            <p:nvPr/>
          </p:nvCxnSpPr>
          <p:spPr>
            <a:xfrm>
              <a:off x="4926" y="10157"/>
              <a:ext cx="9018" cy="0"/>
            </a:xfrm>
            <a:prstGeom prst="straightConnector1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Arrow Connector 5"/>
            <p:cNvCxnSpPr/>
            <p:nvPr/>
          </p:nvCxnSpPr>
          <p:spPr>
            <a:xfrm flipV="1">
              <a:off x="4926" y="1337"/>
              <a:ext cx="0" cy="8819"/>
            </a:xfrm>
            <a:prstGeom prst="straightConnector1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>
              <a:off x="4926" y="3325"/>
              <a:ext cx="8836" cy="0"/>
            </a:xfrm>
            <a:prstGeom prst="straightConnector1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>
              <a:off x="4926" y="1617"/>
              <a:ext cx="8836" cy="0"/>
            </a:xfrm>
            <a:prstGeom prst="straightConnector1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4926" y="9303"/>
              <a:ext cx="8836" cy="0"/>
            </a:xfrm>
            <a:prstGeom prst="straightConnector1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4926" y="8449"/>
              <a:ext cx="8836" cy="0"/>
            </a:xfrm>
            <a:prstGeom prst="straightConnector1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>
              <a:off x="4926" y="6741"/>
              <a:ext cx="8836" cy="0"/>
            </a:xfrm>
            <a:prstGeom prst="straightConnector1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>
              <a:off x="4926" y="5033"/>
              <a:ext cx="8836" cy="0"/>
            </a:xfrm>
            <a:prstGeom prst="straightConnector1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>
              <a:off x="4926" y="4179"/>
              <a:ext cx="8836" cy="0"/>
            </a:xfrm>
            <a:prstGeom prst="straightConnector1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>
              <a:off x="4926" y="2471"/>
              <a:ext cx="8836" cy="0"/>
            </a:xfrm>
            <a:prstGeom prst="straightConnector1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>
              <a:off x="4926" y="5887"/>
              <a:ext cx="8836" cy="0"/>
            </a:xfrm>
            <a:prstGeom prst="straightConnector1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>
              <a:off x="4926" y="7595"/>
              <a:ext cx="8836" cy="0"/>
            </a:xfrm>
            <a:prstGeom prst="straightConnector1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 flipV="1">
              <a:off x="13486" y="1359"/>
              <a:ext cx="0" cy="8795"/>
            </a:xfrm>
            <a:prstGeom prst="straightConnector1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 flipV="1">
              <a:off x="11774" y="1359"/>
              <a:ext cx="0" cy="8795"/>
            </a:xfrm>
            <a:prstGeom prst="straightConnector1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 flipV="1">
              <a:off x="10918" y="1359"/>
              <a:ext cx="0" cy="8795"/>
            </a:xfrm>
            <a:prstGeom prst="straightConnector1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 flipV="1">
              <a:off x="10062" y="1359"/>
              <a:ext cx="0" cy="8795"/>
            </a:xfrm>
            <a:prstGeom prst="straightConnector1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 flipV="1">
              <a:off x="9206" y="1359"/>
              <a:ext cx="0" cy="8795"/>
            </a:xfrm>
            <a:prstGeom prst="straightConnector1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 flipV="1">
              <a:off x="8350" y="1371"/>
              <a:ext cx="0" cy="8795"/>
            </a:xfrm>
            <a:prstGeom prst="straightConnector1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 flipV="1">
              <a:off x="7494" y="1371"/>
              <a:ext cx="0" cy="8795"/>
            </a:xfrm>
            <a:prstGeom prst="straightConnector1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 flipV="1">
              <a:off x="6638" y="1371"/>
              <a:ext cx="0" cy="8795"/>
            </a:xfrm>
            <a:prstGeom prst="straightConnector1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/>
            <p:nvPr/>
          </p:nvCxnSpPr>
          <p:spPr>
            <a:xfrm flipV="1">
              <a:off x="5782" y="1371"/>
              <a:ext cx="0" cy="8795"/>
            </a:xfrm>
            <a:prstGeom prst="straightConnector1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/>
            <p:nvPr/>
          </p:nvCxnSpPr>
          <p:spPr>
            <a:xfrm flipV="1">
              <a:off x="12630" y="1371"/>
              <a:ext cx="0" cy="8795"/>
            </a:xfrm>
            <a:prstGeom prst="straightConnector1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 Box 25"/>
            <p:cNvSpPr txBox="1"/>
            <p:nvPr/>
          </p:nvSpPr>
          <p:spPr>
            <a:xfrm>
              <a:off x="5577" y="10156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1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27" name="Text Box 26"/>
            <p:cNvSpPr txBox="1"/>
            <p:nvPr/>
          </p:nvSpPr>
          <p:spPr>
            <a:xfrm>
              <a:off x="6433" y="10156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2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28" name="Text Box 27"/>
            <p:cNvSpPr txBox="1"/>
            <p:nvPr/>
          </p:nvSpPr>
          <p:spPr>
            <a:xfrm>
              <a:off x="7289" y="10181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3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29" name="Text Box 28"/>
            <p:cNvSpPr txBox="1"/>
            <p:nvPr/>
          </p:nvSpPr>
          <p:spPr>
            <a:xfrm>
              <a:off x="8145" y="10156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4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31" name="Text Box 30"/>
            <p:cNvSpPr txBox="1"/>
            <p:nvPr/>
          </p:nvSpPr>
          <p:spPr>
            <a:xfrm>
              <a:off x="9001" y="10156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5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32" name="Text Box 31"/>
            <p:cNvSpPr txBox="1"/>
            <p:nvPr/>
          </p:nvSpPr>
          <p:spPr>
            <a:xfrm>
              <a:off x="9857" y="10181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6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33" name="Text Box 32"/>
            <p:cNvSpPr txBox="1"/>
            <p:nvPr/>
          </p:nvSpPr>
          <p:spPr>
            <a:xfrm>
              <a:off x="10713" y="10181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7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34" name="Text Box 33"/>
            <p:cNvSpPr txBox="1"/>
            <p:nvPr/>
          </p:nvSpPr>
          <p:spPr>
            <a:xfrm>
              <a:off x="11569" y="10156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8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35" name="Text Box 34"/>
            <p:cNvSpPr txBox="1"/>
            <p:nvPr/>
          </p:nvSpPr>
          <p:spPr>
            <a:xfrm>
              <a:off x="12425" y="10156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9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36" name="Text Box 35"/>
            <p:cNvSpPr txBox="1"/>
            <p:nvPr/>
          </p:nvSpPr>
          <p:spPr>
            <a:xfrm>
              <a:off x="13220" y="10181"/>
              <a:ext cx="532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10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42" name="Text Box 41"/>
            <p:cNvSpPr txBox="1"/>
            <p:nvPr/>
          </p:nvSpPr>
          <p:spPr>
            <a:xfrm>
              <a:off x="4516" y="9086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1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43" name="Text Box 42"/>
            <p:cNvSpPr txBox="1"/>
            <p:nvPr/>
          </p:nvSpPr>
          <p:spPr>
            <a:xfrm>
              <a:off x="4516" y="8232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2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44" name="Text Box 43"/>
            <p:cNvSpPr txBox="1"/>
            <p:nvPr/>
          </p:nvSpPr>
          <p:spPr>
            <a:xfrm>
              <a:off x="4516" y="7378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3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45" name="Text Box 44"/>
            <p:cNvSpPr txBox="1"/>
            <p:nvPr/>
          </p:nvSpPr>
          <p:spPr>
            <a:xfrm>
              <a:off x="4516" y="6524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4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46" name="Text Box 45"/>
            <p:cNvSpPr txBox="1"/>
            <p:nvPr/>
          </p:nvSpPr>
          <p:spPr>
            <a:xfrm>
              <a:off x="4516" y="5670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5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47" name="Text Box 46"/>
            <p:cNvSpPr txBox="1"/>
            <p:nvPr/>
          </p:nvSpPr>
          <p:spPr>
            <a:xfrm>
              <a:off x="4516" y="4816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6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48" name="Text Box 47"/>
            <p:cNvSpPr txBox="1"/>
            <p:nvPr/>
          </p:nvSpPr>
          <p:spPr>
            <a:xfrm>
              <a:off x="4516" y="3962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7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49" name="Text Box 48"/>
            <p:cNvSpPr txBox="1"/>
            <p:nvPr/>
          </p:nvSpPr>
          <p:spPr>
            <a:xfrm>
              <a:off x="4516" y="3108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8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50" name="Text Box 49"/>
            <p:cNvSpPr txBox="1"/>
            <p:nvPr/>
          </p:nvSpPr>
          <p:spPr>
            <a:xfrm>
              <a:off x="4516" y="2254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9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51" name="Text Box 50"/>
            <p:cNvSpPr txBox="1"/>
            <p:nvPr/>
          </p:nvSpPr>
          <p:spPr>
            <a:xfrm>
              <a:off x="4381" y="1400"/>
              <a:ext cx="532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10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52" name="Text Box 51"/>
            <p:cNvSpPr txBox="1"/>
            <p:nvPr/>
          </p:nvSpPr>
          <p:spPr>
            <a:xfrm>
              <a:off x="4503" y="10156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0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sp>
        <p:nvSpPr>
          <p:cNvPr id="53" name="Oval 52"/>
          <p:cNvSpPr/>
          <p:nvPr/>
        </p:nvSpPr>
        <p:spPr>
          <a:xfrm>
            <a:off x="2406650" y="2499360"/>
            <a:ext cx="360000" cy="360000"/>
          </a:xfrm>
          <a:prstGeom prst="ellipse">
            <a:avLst/>
          </a:prstGeom>
          <a:gradFill>
            <a:gsLst>
              <a:gs pos="0">
                <a:srgbClr val="14CD68"/>
              </a:gs>
              <a:gs pos="100000">
                <a:srgbClr val="0B6E38"/>
              </a:gs>
            </a:gsLst>
            <a:lin scaled="0"/>
          </a:gra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54" name="Rectangles 53"/>
          <p:cNvSpPr/>
          <p:nvPr/>
        </p:nvSpPr>
        <p:spPr>
          <a:xfrm>
            <a:off x="4581525" y="5168265"/>
            <a:ext cx="360000" cy="360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56" name="Title 1"/>
          <p:cNvSpPr>
            <a:spLocks noGrp="1"/>
          </p:cNvSpPr>
          <p:nvPr/>
        </p:nvSpPr>
        <p:spPr>
          <a:xfrm>
            <a:off x="7273290" y="3125470"/>
            <a:ext cx="2528570" cy="603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Latn-RS" altLang="sr-Cyrl-RS"/>
              <a:t>y</a:t>
            </a:r>
            <a:r>
              <a:rPr lang="sr-Cyrl-RS" altLang="en-US"/>
              <a:t>-координата</a:t>
            </a:r>
            <a:r>
              <a:rPr lang="sr-Latn-RS" altLang="sr-Cyrl-RS"/>
              <a:t>:</a:t>
            </a:r>
            <a:endParaRPr lang="sr-Cyrl-RS" altLang="en-US"/>
          </a:p>
        </p:txBody>
      </p:sp>
      <p:sp>
        <p:nvSpPr>
          <p:cNvPr id="57" name="Text Box 56"/>
          <p:cNvSpPr txBox="1"/>
          <p:nvPr/>
        </p:nvSpPr>
        <p:spPr>
          <a:xfrm>
            <a:off x="9893300" y="3242945"/>
            <a:ext cx="914400" cy="368300"/>
          </a:xfrm>
          <a:prstGeom prst="rect">
            <a:avLst/>
          </a:prstGeom>
          <a:noFill/>
          <a:ln w="12700"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p>
            <a:endParaRPr lang="en-US"/>
          </a:p>
        </p:txBody>
      </p:sp>
      <p:sp>
        <p:nvSpPr>
          <p:cNvPr id="3" name="Text Box 2"/>
          <p:cNvSpPr txBox="1"/>
          <p:nvPr/>
        </p:nvSpPr>
        <p:spPr>
          <a:xfrm>
            <a:off x="6682740" y="6289675"/>
            <a:ext cx="39370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sr-Latn-RS" altLang="en-US" sz="2400" b="1" i="1">
                <a:solidFill>
                  <a:srgbClr val="0070C0"/>
                </a:solidFill>
              </a:rPr>
              <a:t>x</a:t>
            </a:r>
            <a:endParaRPr lang="sr-Latn-RS" altLang="en-US" sz="2400" b="1" i="1">
              <a:solidFill>
                <a:srgbClr val="0070C0"/>
              </a:solidFill>
            </a:endParaRPr>
          </a:p>
        </p:txBody>
      </p:sp>
      <p:sp>
        <p:nvSpPr>
          <p:cNvPr id="4" name="Text Box 3"/>
          <p:cNvSpPr txBox="1"/>
          <p:nvPr/>
        </p:nvSpPr>
        <p:spPr>
          <a:xfrm>
            <a:off x="948055" y="591820"/>
            <a:ext cx="39370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sr-Latn-RS" altLang="en-US" sz="2400" b="1" i="1">
                <a:solidFill>
                  <a:srgbClr val="0070C0"/>
                </a:solidFill>
              </a:rPr>
              <a:t>y</a:t>
            </a:r>
            <a:endParaRPr lang="sr-Latn-RS" altLang="en-US" sz="2400" b="1" i="1">
              <a:solidFill>
                <a:srgbClr val="0070C0"/>
              </a:solidFill>
            </a:endParaRPr>
          </a:p>
        </p:txBody>
      </p:sp>
      <p:sp>
        <p:nvSpPr>
          <p:cNvPr id="37" name="Heart 36"/>
          <p:cNvSpPr/>
          <p:nvPr/>
        </p:nvSpPr>
        <p:spPr>
          <a:xfrm>
            <a:off x="4580890" y="1956435"/>
            <a:ext cx="360000" cy="360000"/>
          </a:xfrm>
          <a:prstGeom prst="heart">
            <a:avLst/>
          </a:prstGeom>
          <a:gradFill>
            <a:gsLst>
              <a:gs pos="0">
                <a:srgbClr val="FE4444"/>
              </a:gs>
              <a:gs pos="100000">
                <a:srgbClr val="832B2B"/>
              </a:gs>
            </a:gsLst>
            <a:lin scaled="0"/>
          </a:gra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18960" y="715645"/>
            <a:ext cx="4778375" cy="1283335"/>
          </a:xfrm>
        </p:spPr>
        <p:txBody>
          <a:bodyPr>
            <a:normAutofit fontScale="90000"/>
          </a:bodyPr>
          <a:p>
            <a:r>
              <a:rPr lang="sr-Cyrl-RS" altLang="en-US"/>
              <a:t>Која је </a:t>
            </a:r>
            <a:r>
              <a:rPr lang="sr-Latn-RS" altLang="sr-Cyrl-RS"/>
              <a:t>y</a:t>
            </a:r>
            <a:r>
              <a:rPr lang="sr-Cyrl-RS" altLang="en-US"/>
              <a:t>-координата </a:t>
            </a:r>
            <a:r>
              <a:rPr lang="sr-Cyrl-RS" altLang="en-US">
                <a:solidFill>
                  <a:srgbClr val="0070C0"/>
                </a:solidFill>
              </a:rPr>
              <a:t>плавог квадрата</a:t>
            </a:r>
            <a:r>
              <a:rPr lang="sr-Cyrl-RS" altLang="en-US"/>
              <a:t>?</a:t>
            </a:r>
            <a:endParaRPr lang="sr-Cyrl-RS" altLang="en-US"/>
          </a:p>
        </p:txBody>
      </p:sp>
      <p:grpSp>
        <p:nvGrpSpPr>
          <p:cNvPr id="55" name="Group 54"/>
          <p:cNvGrpSpPr/>
          <p:nvPr/>
        </p:nvGrpSpPr>
        <p:grpSpPr>
          <a:xfrm>
            <a:off x="610235" y="874395"/>
            <a:ext cx="6072505" cy="5891530"/>
            <a:chOff x="4381" y="1337"/>
            <a:chExt cx="9563" cy="9278"/>
          </a:xfrm>
        </p:grpSpPr>
        <p:cxnSp>
          <p:nvCxnSpPr>
            <p:cNvPr id="5" name="Straight Arrow Connector 4"/>
            <p:cNvCxnSpPr/>
            <p:nvPr/>
          </p:nvCxnSpPr>
          <p:spPr>
            <a:xfrm>
              <a:off x="4926" y="10157"/>
              <a:ext cx="9018" cy="0"/>
            </a:xfrm>
            <a:prstGeom prst="straightConnector1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Arrow Connector 5"/>
            <p:cNvCxnSpPr/>
            <p:nvPr/>
          </p:nvCxnSpPr>
          <p:spPr>
            <a:xfrm flipV="1">
              <a:off x="4926" y="1337"/>
              <a:ext cx="0" cy="8819"/>
            </a:xfrm>
            <a:prstGeom prst="straightConnector1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>
              <a:off x="4926" y="3325"/>
              <a:ext cx="8836" cy="0"/>
            </a:xfrm>
            <a:prstGeom prst="straightConnector1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>
              <a:off x="4926" y="1617"/>
              <a:ext cx="8836" cy="0"/>
            </a:xfrm>
            <a:prstGeom prst="straightConnector1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4926" y="9303"/>
              <a:ext cx="8836" cy="0"/>
            </a:xfrm>
            <a:prstGeom prst="straightConnector1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4926" y="8449"/>
              <a:ext cx="8836" cy="0"/>
            </a:xfrm>
            <a:prstGeom prst="straightConnector1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>
              <a:off x="4926" y="6741"/>
              <a:ext cx="8836" cy="0"/>
            </a:xfrm>
            <a:prstGeom prst="straightConnector1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>
              <a:off x="4926" y="5033"/>
              <a:ext cx="8836" cy="0"/>
            </a:xfrm>
            <a:prstGeom prst="straightConnector1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>
              <a:off x="4926" y="4179"/>
              <a:ext cx="8836" cy="0"/>
            </a:xfrm>
            <a:prstGeom prst="straightConnector1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>
              <a:off x="4926" y="2471"/>
              <a:ext cx="8836" cy="0"/>
            </a:xfrm>
            <a:prstGeom prst="straightConnector1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>
              <a:off x="4926" y="5887"/>
              <a:ext cx="8836" cy="0"/>
            </a:xfrm>
            <a:prstGeom prst="straightConnector1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>
              <a:off x="4926" y="7595"/>
              <a:ext cx="8836" cy="0"/>
            </a:xfrm>
            <a:prstGeom prst="straightConnector1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 flipV="1">
              <a:off x="13486" y="1359"/>
              <a:ext cx="0" cy="8795"/>
            </a:xfrm>
            <a:prstGeom prst="straightConnector1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 flipV="1">
              <a:off x="11774" y="1359"/>
              <a:ext cx="0" cy="8795"/>
            </a:xfrm>
            <a:prstGeom prst="straightConnector1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 flipV="1">
              <a:off x="10918" y="1359"/>
              <a:ext cx="0" cy="8795"/>
            </a:xfrm>
            <a:prstGeom prst="straightConnector1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 flipV="1">
              <a:off x="10062" y="1359"/>
              <a:ext cx="0" cy="8795"/>
            </a:xfrm>
            <a:prstGeom prst="straightConnector1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 flipV="1">
              <a:off x="9206" y="1359"/>
              <a:ext cx="0" cy="8795"/>
            </a:xfrm>
            <a:prstGeom prst="straightConnector1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 flipV="1">
              <a:off x="8350" y="1371"/>
              <a:ext cx="0" cy="8795"/>
            </a:xfrm>
            <a:prstGeom prst="straightConnector1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 flipV="1">
              <a:off x="7494" y="1371"/>
              <a:ext cx="0" cy="8795"/>
            </a:xfrm>
            <a:prstGeom prst="straightConnector1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 flipV="1">
              <a:off x="6638" y="1371"/>
              <a:ext cx="0" cy="8795"/>
            </a:xfrm>
            <a:prstGeom prst="straightConnector1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/>
            <p:nvPr/>
          </p:nvCxnSpPr>
          <p:spPr>
            <a:xfrm flipV="1">
              <a:off x="5782" y="1371"/>
              <a:ext cx="0" cy="8795"/>
            </a:xfrm>
            <a:prstGeom prst="straightConnector1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/>
            <p:nvPr/>
          </p:nvCxnSpPr>
          <p:spPr>
            <a:xfrm flipV="1">
              <a:off x="12630" y="1371"/>
              <a:ext cx="0" cy="8795"/>
            </a:xfrm>
            <a:prstGeom prst="straightConnector1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 Box 25"/>
            <p:cNvSpPr txBox="1"/>
            <p:nvPr/>
          </p:nvSpPr>
          <p:spPr>
            <a:xfrm>
              <a:off x="5577" y="10156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1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27" name="Text Box 26"/>
            <p:cNvSpPr txBox="1"/>
            <p:nvPr/>
          </p:nvSpPr>
          <p:spPr>
            <a:xfrm>
              <a:off x="6433" y="10156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2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28" name="Text Box 27"/>
            <p:cNvSpPr txBox="1"/>
            <p:nvPr/>
          </p:nvSpPr>
          <p:spPr>
            <a:xfrm>
              <a:off x="7289" y="10181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3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29" name="Text Box 28"/>
            <p:cNvSpPr txBox="1"/>
            <p:nvPr/>
          </p:nvSpPr>
          <p:spPr>
            <a:xfrm>
              <a:off x="8145" y="10156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4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31" name="Text Box 30"/>
            <p:cNvSpPr txBox="1"/>
            <p:nvPr/>
          </p:nvSpPr>
          <p:spPr>
            <a:xfrm>
              <a:off x="9001" y="10156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5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32" name="Text Box 31"/>
            <p:cNvSpPr txBox="1"/>
            <p:nvPr/>
          </p:nvSpPr>
          <p:spPr>
            <a:xfrm>
              <a:off x="9857" y="10181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6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33" name="Text Box 32"/>
            <p:cNvSpPr txBox="1"/>
            <p:nvPr/>
          </p:nvSpPr>
          <p:spPr>
            <a:xfrm>
              <a:off x="10713" y="10181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7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34" name="Text Box 33"/>
            <p:cNvSpPr txBox="1"/>
            <p:nvPr/>
          </p:nvSpPr>
          <p:spPr>
            <a:xfrm>
              <a:off x="11569" y="10156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8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35" name="Text Box 34"/>
            <p:cNvSpPr txBox="1"/>
            <p:nvPr/>
          </p:nvSpPr>
          <p:spPr>
            <a:xfrm>
              <a:off x="12425" y="10156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9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36" name="Text Box 35"/>
            <p:cNvSpPr txBox="1"/>
            <p:nvPr/>
          </p:nvSpPr>
          <p:spPr>
            <a:xfrm>
              <a:off x="13220" y="10181"/>
              <a:ext cx="532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10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42" name="Text Box 41"/>
            <p:cNvSpPr txBox="1"/>
            <p:nvPr/>
          </p:nvSpPr>
          <p:spPr>
            <a:xfrm>
              <a:off x="4516" y="9086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1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43" name="Text Box 42"/>
            <p:cNvSpPr txBox="1"/>
            <p:nvPr/>
          </p:nvSpPr>
          <p:spPr>
            <a:xfrm>
              <a:off x="4516" y="8232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2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44" name="Text Box 43"/>
            <p:cNvSpPr txBox="1"/>
            <p:nvPr/>
          </p:nvSpPr>
          <p:spPr>
            <a:xfrm>
              <a:off x="4516" y="7378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3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45" name="Text Box 44"/>
            <p:cNvSpPr txBox="1"/>
            <p:nvPr/>
          </p:nvSpPr>
          <p:spPr>
            <a:xfrm>
              <a:off x="4516" y="6524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4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46" name="Text Box 45"/>
            <p:cNvSpPr txBox="1"/>
            <p:nvPr/>
          </p:nvSpPr>
          <p:spPr>
            <a:xfrm>
              <a:off x="4516" y="5670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5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47" name="Text Box 46"/>
            <p:cNvSpPr txBox="1"/>
            <p:nvPr/>
          </p:nvSpPr>
          <p:spPr>
            <a:xfrm>
              <a:off x="4516" y="4816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6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48" name="Text Box 47"/>
            <p:cNvSpPr txBox="1"/>
            <p:nvPr/>
          </p:nvSpPr>
          <p:spPr>
            <a:xfrm>
              <a:off x="4516" y="3962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7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49" name="Text Box 48"/>
            <p:cNvSpPr txBox="1"/>
            <p:nvPr/>
          </p:nvSpPr>
          <p:spPr>
            <a:xfrm>
              <a:off x="4516" y="3108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8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50" name="Text Box 49"/>
            <p:cNvSpPr txBox="1"/>
            <p:nvPr/>
          </p:nvSpPr>
          <p:spPr>
            <a:xfrm>
              <a:off x="4516" y="2254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9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51" name="Text Box 50"/>
            <p:cNvSpPr txBox="1"/>
            <p:nvPr/>
          </p:nvSpPr>
          <p:spPr>
            <a:xfrm>
              <a:off x="4381" y="1400"/>
              <a:ext cx="532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10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52" name="Text Box 51"/>
            <p:cNvSpPr txBox="1"/>
            <p:nvPr/>
          </p:nvSpPr>
          <p:spPr>
            <a:xfrm>
              <a:off x="4503" y="10156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0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sp>
        <p:nvSpPr>
          <p:cNvPr id="53" name="Oval 52"/>
          <p:cNvSpPr/>
          <p:nvPr/>
        </p:nvSpPr>
        <p:spPr>
          <a:xfrm>
            <a:off x="2406650" y="2499360"/>
            <a:ext cx="360000" cy="360000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54" name="Rectangles 53"/>
          <p:cNvSpPr/>
          <p:nvPr/>
        </p:nvSpPr>
        <p:spPr>
          <a:xfrm>
            <a:off x="4037965" y="5210175"/>
            <a:ext cx="360000" cy="360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56" name="Title 1"/>
          <p:cNvSpPr>
            <a:spLocks noGrp="1"/>
          </p:cNvSpPr>
          <p:nvPr/>
        </p:nvSpPr>
        <p:spPr>
          <a:xfrm>
            <a:off x="7273290" y="3125470"/>
            <a:ext cx="2528570" cy="603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Latn-RS" altLang="en-US"/>
              <a:t>y</a:t>
            </a:r>
            <a:r>
              <a:rPr lang="sr-Cyrl-RS" altLang="en-US"/>
              <a:t>-координата</a:t>
            </a:r>
            <a:r>
              <a:rPr lang="sr-Latn-RS" altLang="sr-Cyrl-RS"/>
              <a:t>:</a:t>
            </a:r>
            <a:endParaRPr lang="sr-Cyrl-RS" altLang="en-US"/>
          </a:p>
        </p:txBody>
      </p:sp>
      <p:sp>
        <p:nvSpPr>
          <p:cNvPr id="57" name="Text Box 56"/>
          <p:cNvSpPr txBox="1"/>
          <p:nvPr/>
        </p:nvSpPr>
        <p:spPr>
          <a:xfrm>
            <a:off x="9893300" y="3242945"/>
            <a:ext cx="914400" cy="368300"/>
          </a:xfrm>
          <a:prstGeom prst="rect">
            <a:avLst/>
          </a:prstGeom>
          <a:noFill/>
          <a:ln w="12700"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p>
            <a:endParaRPr lang="en-US"/>
          </a:p>
        </p:txBody>
      </p:sp>
      <p:sp>
        <p:nvSpPr>
          <p:cNvPr id="3" name="Text Box 2"/>
          <p:cNvSpPr txBox="1"/>
          <p:nvPr/>
        </p:nvSpPr>
        <p:spPr>
          <a:xfrm>
            <a:off x="6682740" y="6289675"/>
            <a:ext cx="39370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sr-Latn-RS" altLang="en-US" sz="2400" b="1" i="1">
                <a:solidFill>
                  <a:srgbClr val="0070C0"/>
                </a:solidFill>
              </a:rPr>
              <a:t>x</a:t>
            </a:r>
            <a:endParaRPr lang="sr-Latn-RS" altLang="en-US" sz="2400" b="1" i="1">
              <a:solidFill>
                <a:srgbClr val="0070C0"/>
              </a:solidFill>
            </a:endParaRPr>
          </a:p>
        </p:txBody>
      </p:sp>
      <p:sp>
        <p:nvSpPr>
          <p:cNvPr id="4" name="Text Box 3"/>
          <p:cNvSpPr txBox="1"/>
          <p:nvPr/>
        </p:nvSpPr>
        <p:spPr>
          <a:xfrm>
            <a:off x="948055" y="591820"/>
            <a:ext cx="39370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sr-Latn-RS" altLang="en-US" sz="2400" b="1" i="1">
                <a:solidFill>
                  <a:srgbClr val="0070C0"/>
                </a:solidFill>
              </a:rPr>
              <a:t>y</a:t>
            </a:r>
            <a:endParaRPr lang="sr-Latn-RS" altLang="en-US" sz="2400" b="1" i="1">
              <a:solidFill>
                <a:srgbClr val="0070C0"/>
              </a:solidFill>
            </a:endParaRPr>
          </a:p>
        </p:txBody>
      </p:sp>
      <p:sp>
        <p:nvSpPr>
          <p:cNvPr id="37" name="Heart 36"/>
          <p:cNvSpPr/>
          <p:nvPr/>
        </p:nvSpPr>
        <p:spPr>
          <a:xfrm>
            <a:off x="5125085" y="3041650"/>
            <a:ext cx="360000" cy="360000"/>
          </a:xfrm>
          <a:prstGeom prst="hear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" name="Text Box 39"/>
          <p:cNvSpPr txBox="1"/>
          <p:nvPr/>
        </p:nvSpPr>
        <p:spPr>
          <a:xfrm>
            <a:off x="7620000" y="2602230"/>
            <a:ext cx="283400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sr-Cyrl-RS" altLang="en-US" sz="2800" b="1"/>
              <a:t>(              ,               )</a:t>
            </a:r>
            <a:endParaRPr lang="sr-Cyrl-RS" altLang="en-US" sz="2800" b="1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18960" y="715645"/>
            <a:ext cx="4778375" cy="1283335"/>
          </a:xfrm>
        </p:spPr>
        <p:txBody>
          <a:bodyPr>
            <a:normAutofit fontScale="90000"/>
          </a:bodyPr>
          <a:p>
            <a:r>
              <a:rPr lang="sr-Cyrl-RS" altLang="en-US"/>
              <a:t>Кој</a:t>
            </a:r>
            <a:r>
              <a:rPr lang="sr-Latn-RS" altLang="sr-Cyrl-RS"/>
              <a:t>e</a:t>
            </a:r>
            <a:r>
              <a:rPr lang="sr-Cyrl-RS" altLang="en-US"/>
              <a:t> су координате </a:t>
            </a:r>
            <a:r>
              <a:rPr lang="sr-Cyrl-RS" altLang="en-US">
                <a:solidFill>
                  <a:srgbClr val="00B050"/>
                </a:solidFill>
              </a:rPr>
              <a:t>зеленог</a:t>
            </a:r>
            <a:r>
              <a:rPr lang="sr-Cyrl-RS" altLang="en-US">
                <a:solidFill>
                  <a:srgbClr val="0070C0"/>
                </a:solidFill>
              </a:rPr>
              <a:t> </a:t>
            </a:r>
            <a:r>
              <a:rPr lang="sr-Cyrl-RS" altLang="en-US">
                <a:solidFill>
                  <a:schemeClr val="tx1"/>
                </a:solidFill>
              </a:rPr>
              <a:t>квадрата    </a:t>
            </a:r>
            <a:r>
              <a:rPr lang="sr-Cyrl-RS" altLang="en-US"/>
              <a:t>?</a:t>
            </a:r>
            <a:endParaRPr lang="sr-Cyrl-RS" altLang="en-US"/>
          </a:p>
        </p:txBody>
      </p:sp>
      <p:grpSp>
        <p:nvGrpSpPr>
          <p:cNvPr id="55" name="Group 54"/>
          <p:cNvGrpSpPr/>
          <p:nvPr/>
        </p:nvGrpSpPr>
        <p:grpSpPr>
          <a:xfrm>
            <a:off x="610235" y="874395"/>
            <a:ext cx="6072505" cy="5891530"/>
            <a:chOff x="4381" y="1337"/>
            <a:chExt cx="9563" cy="9278"/>
          </a:xfrm>
        </p:grpSpPr>
        <p:cxnSp>
          <p:nvCxnSpPr>
            <p:cNvPr id="5" name="Straight Arrow Connector 4"/>
            <p:cNvCxnSpPr/>
            <p:nvPr/>
          </p:nvCxnSpPr>
          <p:spPr>
            <a:xfrm>
              <a:off x="4926" y="10157"/>
              <a:ext cx="9018" cy="0"/>
            </a:xfrm>
            <a:prstGeom prst="straightConnector1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Arrow Connector 5"/>
            <p:cNvCxnSpPr/>
            <p:nvPr/>
          </p:nvCxnSpPr>
          <p:spPr>
            <a:xfrm flipV="1">
              <a:off x="4926" y="1337"/>
              <a:ext cx="0" cy="8819"/>
            </a:xfrm>
            <a:prstGeom prst="straightConnector1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>
              <a:off x="4926" y="3325"/>
              <a:ext cx="8836" cy="0"/>
            </a:xfrm>
            <a:prstGeom prst="straightConnector1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>
              <a:off x="4926" y="1617"/>
              <a:ext cx="8836" cy="0"/>
            </a:xfrm>
            <a:prstGeom prst="straightConnector1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4926" y="9303"/>
              <a:ext cx="8836" cy="0"/>
            </a:xfrm>
            <a:prstGeom prst="straightConnector1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4926" y="8449"/>
              <a:ext cx="8836" cy="0"/>
            </a:xfrm>
            <a:prstGeom prst="straightConnector1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>
              <a:off x="4926" y="6741"/>
              <a:ext cx="8836" cy="0"/>
            </a:xfrm>
            <a:prstGeom prst="straightConnector1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>
              <a:off x="4926" y="5033"/>
              <a:ext cx="8836" cy="0"/>
            </a:xfrm>
            <a:prstGeom prst="straightConnector1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>
              <a:off x="4926" y="4179"/>
              <a:ext cx="8836" cy="0"/>
            </a:xfrm>
            <a:prstGeom prst="straightConnector1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>
              <a:off x="4926" y="2471"/>
              <a:ext cx="8836" cy="0"/>
            </a:xfrm>
            <a:prstGeom prst="straightConnector1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>
              <a:off x="4926" y="5887"/>
              <a:ext cx="8836" cy="0"/>
            </a:xfrm>
            <a:prstGeom prst="straightConnector1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>
              <a:off x="4926" y="7595"/>
              <a:ext cx="8836" cy="0"/>
            </a:xfrm>
            <a:prstGeom prst="straightConnector1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 flipV="1">
              <a:off x="13486" y="1359"/>
              <a:ext cx="0" cy="8795"/>
            </a:xfrm>
            <a:prstGeom prst="straightConnector1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 flipV="1">
              <a:off x="11774" y="1359"/>
              <a:ext cx="0" cy="8795"/>
            </a:xfrm>
            <a:prstGeom prst="straightConnector1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 flipV="1">
              <a:off x="10918" y="1359"/>
              <a:ext cx="0" cy="8795"/>
            </a:xfrm>
            <a:prstGeom prst="straightConnector1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 flipV="1">
              <a:off x="10062" y="1359"/>
              <a:ext cx="0" cy="8795"/>
            </a:xfrm>
            <a:prstGeom prst="straightConnector1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 flipV="1">
              <a:off x="9206" y="1359"/>
              <a:ext cx="0" cy="8795"/>
            </a:xfrm>
            <a:prstGeom prst="straightConnector1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 flipV="1">
              <a:off x="8350" y="1371"/>
              <a:ext cx="0" cy="8795"/>
            </a:xfrm>
            <a:prstGeom prst="straightConnector1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 flipV="1">
              <a:off x="7494" y="1371"/>
              <a:ext cx="0" cy="8795"/>
            </a:xfrm>
            <a:prstGeom prst="straightConnector1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 flipV="1">
              <a:off x="6638" y="1371"/>
              <a:ext cx="0" cy="8795"/>
            </a:xfrm>
            <a:prstGeom prst="straightConnector1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/>
            <p:nvPr/>
          </p:nvCxnSpPr>
          <p:spPr>
            <a:xfrm flipV="1">
              <a:off x="5782" y="1371"/>
              <a:ext cx="0" cy="8795"/>
            </a:xfrm>
            <a:prstGeom prst="straightConnector1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/>
            <p:nvPr/>
          </p:nvCxnSpPr>
          <p:spPr>
            <a:xfrm flipV="1">
              <a:off x="12630" y="1371"/>
              <a:ext cx="0" cy="8795"/>
            </a:xfrm>
            <a:prstGeom prst="straightConnector1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 Box 25"/>
            <p:cNvSpPr txBox="1"/>
            <p:nvPr/>
          </p:nvSpPr>
          <p:spPr>
            <a:xfrm>
              <a:off x="5577" y="10156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1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27" name="Text Box 26"/>
            <p:cNvSpPr txBox="1"/>
            <p:nvPr/>
          </p:nvSpPr>
          <p:spPr>
            <a:xfrm>
              <a:off x="6433" y="10156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2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28" name="Text Box 27"/>
            <p:cNvSpPr txBox="1"/>
            <p:nvPr/>
          </p:nvSpPr>
          <p:spPr>
            <a:xfrm>
              <a:off x="7289" y="10181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3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29" name="Text Box 28"/>
            <p:cNvSpPr txBox="1"/>
            <p:nvPr/>
          </p:nvSpPr>
          <p:spPr>
            <a:xfrm>
              <a:off x="8145" y="10156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4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31" name="Text Box 30"/>
            <p:cNvSpPr txBox="1"/>
            <p:nvPr/>
          </p:nvSpPr>
          <p:spPr>
            <a:xfrm>
              <a:off x="9001" y="10156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5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32" name="Text Box 31"/>
            <p:cNvSpPr txBox="1"/>
            <p:nvPr/>
          </p:nvSpPr>
          <p:spPr>
            <a:xfrm>
              <a:off x="9857" y="10181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6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33" name="Text Box 32"/>
            <p:cNvSpPr txBox="1"/>
            <p:nvPr/>
          </p:nvSpPr>
          <p:spPr>
            <a:xfrm>
              <a:off x="10713" y="10181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7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34" name="Text Box 33"/>
            <p:cNvSpPr txBox="1"/>
            <p:nvPr/>
          </p:nvSpPr>
          <p:spPr>
            <a:xfrm>
              <a:off x="11569" y="10156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8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35" name="Text Box 34"/>
            <p:cNvSpPr txBox="1"/>
            <p:nvPr/>
          </p:nvSpPr>
          <p:spPr>
            <a:xfrm>
              <a:off x="12425" y="10156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9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36" name="Text Box 35"/>
            <p:cNvSpPr txBox="1"/>
            <p:nvPr/>
          </p:nvSpPr>
          <p:spPr>
            <a:xfrm>
              <a:off x="13220" y="10181"/>
              <a:ext cx="532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10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42" name="Text Box 41"/>
            <p:cNvSpPr txBox="1"/>
            <p:nvPr/>
          </p:nvSpPr>
          <p:spPr>
            <a:xfrm>
              <a:off x="4516" y="9086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1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43" name="Text Box 42"/>
            <p:cNvSpPr txBox="1"/>
            <p:nvPr/>
          </p:nvSpPr>
          <p:spPr>
            <a:xfrm>
              <a:off x="4516" y="8232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2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44" name="Text Box 43"/>
            <p:cNvSpPr txBox="1"/>
            <p:nvPr/>
          </p:nvSpPr>
          <p:spPr>
            <a:xfrm>
              <a:off x="4516" y="7378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3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45" name="Text Box 44"/>
            <p:cNvSpPr txBox="1"/>
            <p:nvPr/>
          </p:nvSpPr>
          <p:spPr>
            <a:xfrm>
              <a:off x="4516" y="6524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4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46" name="Text Box 45"/>
            <p:cNvSpPr txBox="1"/>
            <p:nvPr/>
          </p:nvSpPr>
          <p:spPr>
            <a:xfrm>
              <a:off x="4516" y="5670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5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47" name="Text Box 46"/>
            <p:cNvSpPr txBox="1"/>
            <p:nvPr/>
          </p:nvSpPr>
          <p:spPr>
            <a:xfrm>
              <a:off x="4516" y="4816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6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48" name="Text Box 47"/>
            <p:cNvSpPr txBox="1"/>
            <p:nvPr/>
          </p:nvSpPr>
          <p:spPr>
            <a:xfrm>
              <a:off x="4516" y="3962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7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49" name="Text Box 48"/>
            <p:cNvSpPr txBox="1"/>
            <p:nvPr/>
          </p:nvSpPr>
          <p:spPr>
            <a:xfrm>
              <a:off x="4516" y="3108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8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50" name="Text Box 49"/>
            <p:cNvSpPr txBox="1"/>
            <p:nvPr/>
          </p:nvSpPr>
          <p:spPr>
            <a:xfrm>
              <a:off x="4516" y="2254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9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51" name="Text Box 50"/>
            <p:cNvSpPr txBox="1"/>
            <p:nvPr/>
          </p:nvSpPr>
          <p:spPr>
            <a:xfrm>
              <a:off x="4381" y="1400"/>
              <a:ext cx="532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10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52" name="Text Box 51"/>
            <p:cNvSpPr txBox="1"/>
            <p:nvPr/>
          </p:nvSpPr>
          <p:spPr>
            <a:xfrm>
              <a:off x="4503" y="10156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0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sp>
        <p:nvSpPr>
          <p:cNvPr id="53" name="5-Point Star 52"/>
          <p:cNvSpPr/>
          <p:nvPr/>
        </p:nvSpPr>
        <p:spPr>
          <a:xfrm>
            <a:off x="1863090" y="4083685"/>
            <a:ext cx="360000" cy="360000"/>
          </a:xfrm>
          <a:prstGeom prst="star5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54" name="Rectangles 53"/>
          <p:cNvSpPr/>
          <p:nvPr/>
        </p:nvSpPr>
        <p:spPr>
          <a:xfrm>
            <a:off x="6223000" y="5753100"/>
            <a:ext cx="360000" cy="360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57" name="Text Box 56"/>
          <p:cNvSpPr txBox="1"/>
          <p:nvPr/>
        </p:nvSpPr>
        <p:spPr>
          <a:xfrm>
            <a:off x="7975600" y="2679065"/>
            <a:ext cx="914400" cy="368300"/>
          </a:xfrm>
          <a:prstGeom prst="rect">
            <a:avLst/>
          </a:prstGeom>
          <a:noFill/>
          <a:ln w="12700"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p>
            <a:endParaRPr lang="en-US"/>
          </a:p>
        </p:txBody>
      </p:sp>
      <p:sp>
        <p:nvSpPr>
          <p:cNvPr id="3" name="Text Box 2"/>
          <p:cNvSpPr txBox="1"/>
          <p:nvPr/>
        </p:nvSpPr>
        <p:spPr>
          <a:xfrm>
            <a:off x="6682740" y="6289675"/>
            <a:ext cx="39370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sr-Latn-RS" altLang="en-US" sz="2400" b="1" i="1">
                <a:solidFill>
                  <a:srgbClr val="0070C0"/>
                </a:solidFill>
              </a:rPr>
              <a:t>x</a:t>
            </a:r>
            <a:endParaRPr lang="sr-Latn-RS" altLang="en-US" sz="2400" b="1" i="1">
              <a:solidFill>
                <a:srgbClr val="0070C0"/>
              </a:solidFill>
            </a:endParaRPr>
          </a:p>
        </p:txBody>
      </p:sp>
      <p:sp>
        <p:nvSpPr>
          <p:cNvPr id="4" name="Text Box 3"/>
          <p:cNvSpPr txBox="1"/>
          <p:nvPr/>
        </p:nvSpPr>
        <p:spPr>
          <a:xfrm>
            <a:off x="948055" y="591820"/>
            <a:ext cx="39370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sr-Latn-RS" altLang="en-US" sz="2400" b="1" i="1">
                <a:solidFill>
                  <a:srgbClr val="0070C0"/>
                </a:solidFill>
              </a:rPr>
              <a:t>y</a:t>
            </a:r>
            <a:endParaRPr lang="sr-Latn-RS" altLang="en-US" sz="2400" b="1" i="1">
              <a:solidFill>
                <a:srgbClr val="0070C0"/>
              </a:solidFill>
            </a:endParaRPr>
          </a:p>
        </p:txBody>
      </p:sp>
      <p:sp>
        <p:nvSpPr>
          <p:cNvPr id="37" name="Isosceles Triangle 36"/>
          <p:cNvSpPr/>
          <p:nvPr/>
        </p:nvSpPr>
        <p:spPr>
          <a:xfrm>
            <a:off x="1863090" y="5710555"/>
            <a:ext cx="360000" cy="360000"/>
          </a:xfrm>
          <a:prstGeom prst="triangl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38" name="Regular Pentagon 37"/>
          <p:cNvSpPr/>
          <p:nvPr/>
        </p:nvSpPr>
        <p:spPr>
          <a:xfrm>
            <a:off x="4037965" y="5710555"/>
            <a:ext cx="360000" cy="360000"/>
          </a:xfrm>
          <a:prstGeom prst="pentagon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39" name="Text Box 38"/>
          <p:cNvSpPr txBox="1"/>
          <p:nvPr/>
        </p:nvSpPr>
        <p:spPr>
          <a:xfrm>
            <a:off x="9220200" y="2679065"/>
            <a:ext cx="914400" cy="368300"/>
          </a:xfrm>
          <a:prstGeom prst="rect">
            <a:avLst/>
          </a:prstGeom>
          <a:noFill/>
          <a:ln w="12700"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p>
            <a:endParaRPr lang="en-US"/>
          </a:p>
        </p:txBody>
      </p:sp>
      <p:sp>
        <p:nvSpPr>
          <p:cNvPr id="41" name="Rectangles 40"/>
          <p:cNvSpPr/>
          <p:nvPr/>
        </p:nvSpPr>
        <p:spPr>
          <a:xfrm>
            <a:off x="10795000" y="1410335"/>
            <a:ext cx="360000" cy="360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" name="Text Box 39"/>
          <p:cNvSpPr txBox="1"/>
          <p:nvPr/>
        </p:nvSpPr>
        <p:spPr>
          <a:xfrm>
            <a:off x="7620000" y="2602230"/>
            <a:ext cx="283400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sr-Cyrl-RS" altLang="en-US" sz="2800" b="1"/>
              <a:t>(              ,               )</a:t>
            </a:r>
            <a:endParaRPr lang="sr-Cyrl-RS" altLang="en-US" sz="2800" b="1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18960" y="715645"/>
            <a:ext cx="4778375" cy="1283335"/>
          </a:xfrm>
        </p:spPr>
        <p:txBody>
          <a:bodyPr>
            <a:normAutofit fontScale="90000"/>
          </a:bodyPr>
          <a:p>
            <a:r>
              <a:rPr lang="sr-Cyrl-RS" altLang="en-US"/>
              <a:t>Кој</a:t>
            </a:r>
            <a:r>
              <a:rPr lang="sr-Latn-RS" altLang="sr-Cyrl-RS"/>
              <a:t>e</a:t>
            </a:r>
            <a:r>
              <a:rPr lang="sr-Cyrl-RS" altLang="en-US"/>
              <a:t> су координате </a:t>
            </a:r>
            <a:r>
              <a:rPr lang="sr-Cyrl-RS" altLang="en-US">
                <a:solidFill>
                  <a:srgbClr val="00B0F0"/>
                </a:solidFill>
              </a:rPr>
              <a:t>плавог</a:t>
            </a:r>
            <a:r>
              <a:rPr lang="sr-Cyrl-RS" altLang="en-US">
                <a:solidFill>
                  <a:srgbClr val="0070C0"/>
                </a:solidFill>
              </a:rPr>
              <a:t> </a:t>
            </a:r>
            <a:r>
              <a:rPr lang="sr-Cyrl-RS" altLang="en-US">
                <a:solidFill>
                  <a:schemeClr val="tx1"/>
                </a:solidFill>
              </a:rPr>
              <a:t>квадрата    </a:t>
            </a:r>
            <a:r>
              <a:rPr lang="sr-Cyrl-RS" altLang="en-US"/>
              <a:t>? </a:t>
            </a:r>
            <a:endParaRPr lang="sr-Cyrl-RS" altLang="en-US"/>
          </a:p>
        </p:txBody>
      </p:sp>
      <p:grpSp>
        <p:nvGrpSpPr>
          <p:cNvPr id="55" name="Group 54"/>
          <p:cNvGrpSpPr/>
          <p:nvPr/>
        </p:nvGrpSpPr>
        <p:grpSpPr>
          <a:xfrm>
            <a:off x="610235" y="874395"/>
            <a:ext cx="6072505" cy="5891530"/>
            <a:chOff x="4381" y="1337"/>
            <a:chExt cx="9563" cy="9278"/>
          </a:xfrm>
        </p:grpSpPr>
        <p:cxnSp>
          <p:nvCxnSpPr>
            <p:cNvPr id="5" name="Straight Arrow Connector 4"/>
            <p:cNvCxnSpPr/>
            <p:nvPr/>
          </p:nvCxnSpPr>
          <p:spPr>
            <a:xfrm>
              <a:off x="4926" y="10157"/>
              <a:ext cx="9018" cy="0"/>
            </a:xfrm>
            <a:prstGeom prst="straightConnector1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Arrow Connector 5"/>
            <p:cNvCxnSpPr/>
            <p:nvPr/>
          </p:nvCxnSpPr>
          <p:spPr>
            <a:xfrm flipV="1">
              <a:off x="4926" y="1337"/>
              <a:ext cx="0" cy="8819"/>
            </a:xfrm>
            <a:prstGeom prst="straightConnector1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>
              <a:off x="4926" y="3325"/>
              <a:ext cx="8836" cy="0"/>
            </a:xfrm>
            <a:prstGeom prst="straightConnector1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>
              <a:off x="4926" y="1617"/>
              <a:ext cx="8836" cy="0"/>
            </a:xfrm>
            <a:prstGeom prst="straightConnector1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4926" y="9303"/>
              <a:ext cx="8836" cy="0"/>
            </a:xfrm>
            <a:prstGeom prst="straightConnector1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4926" y="8449"/>
              <a:ext cx="8836" cy="0"/>
            </a:xfrm>
            <a:prstGeom prst="straightConnector1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>
              <a:off x="4926" y="6741"/>
              <a:ext cx="8836" cy="0"/>
            </a:xfrm>
            <a:prstGeom prst="straightConnector1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>
              <a:off x="4926" y="5033"/>
              <a:ext cx="8836" cy="0"/>
            </a:xfrm>
            <a:prstGeom prst="straightConnector1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>
              <a:off x="4926" y="4179"/>
              <a:ext cx="8836" cy="0"/>
            </a:xfrm>
            <a:prstGeom prst="straightConnector1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>
              <a:off x="4926" y="2471"/>
              <a:ext cx="8836" cy="0"/>
            </a:xfrm>
            <a:prstGeom prst="straightConnector1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>
              <a:off x="4926" y="5887"/>
              <a:ext cx="8836" cy="0"/>
            </a:xfrm>
            <a:prstGeom prst="straightConnector1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>
              <a:off x="4926" y="7595"/>
              <a:ext cx="8836" cy="0"/>
            </a:xfrm>
            <a:prstGeom prst="straightConnector1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 flipV="1">
              <a:off x="13486" y="1359"/>
              <a:ext cx="0" cy="8795"/>
            </a:xfrm>
            <a:prstGeom prst="straightConnector1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 flipV="1">
              <a:off x="11774" y="1359"/>
              <a:ext cx="0" cy="8795"/>
            </a:xfrm>
            <a:prstGeom prst="straightConnector1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 flipV="1">
              <a:off x="10918" y="1359"/>
              <a:ext cx="0" cy="8795"/>
            </a:xfrm>
            <a:prstGeom prst="straightConnector1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 flipV="1">
              <a:off x="10062" y="1359"/>
              <a:ext cx="0" cy="8795"/>
            </a:xfrm>
            <a:prstGeom prst="straightConnector1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 flipV="1">
              <a:off x="9206" y="1359"/>
              <a:ext cx="0" cy="8795"/>
            </a:xfrm>
            <a:prstGeom prst="straightConnector1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 flipV="1">
              <a:off x="8350" y="1371"/>
              <a:ext cx="0" cy="8795"/>
            </a:xfrm>
            <a:prstGeom prst="straightConnector1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 flipV="1">
              <a:off x="7494" y="1371"/>
              <a:ext cx="0" cy="8795"/>
            </a:xfrm>
            <a:prstGeom prst="straightConnector1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 flipV="1">
              <a:off x="6638" y="1371"/>
              <a:ext cx="0" cy="8795"/>
            </a:xfrm>
            <a:prstGeom prst="straightConnector1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/>
            <p:nvPr/>
          </p:nvCxnSpPr>
          <p:spPr>
            <a:xfrm flipV="1">
              <a:off x="5782" y="1371"/>
              <a:ext cx="0" cy="8795"/>
            </a:xfrm>
            <a:prstGeom prst="straightConnector1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/>
            <p:nvPr/>
          </p:nvCxnSpPr>
          <p:spPr>
            <a:xfrm flipV="1">
              <a:off x="12630" y="1371"/>
              <a:ext cx="0" cy="8795"/>
            </a:xfrm>
            <a:prstGeom prst="straightConnector1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 Box 25"/>
            <p:cNvSpPr txBox="1"/>
            <p:nvPr/>
          </p:nvSpPr>
          <p:spPr>
            <a:xfrm>
              <a:off x="5577" y="10156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1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27" name="Text Box 26"/>
            <p:cNvSpPr txBox="1"/>
            <p:nvPr/>
          </p:nvSpPr>
          <p:spPr>
            <a:xfrm>
              <a:off x="6433" y="10156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2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28" name="Text Box 27"/>
            <p:cNvSpPr txBox="1"/>
            <p:nvPr/>
          </p:nvSpPr>
          <p:spPr>
            <a:xfrm>
              <a:off x="7289" y="10181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3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29" name="Text Box 28"/>
            <p:cNvSpPr txBox="1"/>
            <p:nvPr/>
          </p:nvSpPr>
          <p:spPr>
            <a:xfrm>
              <a:off x="8145" y="10156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4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31" name="Text Box 30"/>
            <p:cNvSpPr txBox="1"/>
            <p:nvPr/>
          </p:nvSpPr>
          <p:spPr>
            <a:xfrm>
              <a:off x="9001" y="10156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5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32" name="Text Box 31"/>
            <p:cNvSpPr txBox="1"/>
            <p:nvPr/>
          </p:nvSpPr>
          <p:spPr>
            <a:xfrm>
              <a:off x="9857" y="10181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6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33" name="Text Box 32"/>
            <p:cNvSpPr txBox="1"/>
            <p:nvPr/>
          </p:nvSpPr>
          <p:spPr>
            <a:xfrm>
              <a:off x="10713" y="10181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7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34" name="Text Box 33"/>
            <p:cNvSpPr txBox="1"/>
            <p:nvPr/>
          </p:nvSpPr>
          <p:spPr>
            <a:xfrm>
              <a:off x="11569" y="10156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8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35" name="Text Box 34"/>
            <p:cNvSpPr txBox="1"/>
            <p:nvPr/>
          </p:nvSpPr>
          <p:spPr>
            <a:xfrm>
              <a:off x="12425" y="10156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9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36" name="Text Box 35"/>
            <p:cNvSpPr txBox="1"/>
            <p:nvPr/>
          </p:nvSpPr>
          <p:spPr>
            <a:xfrm>
              <a:off x="13220" y="10181"/>
              <a:ext cx="532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10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42" name="Text Box 41"/>
            <p:cNvSpPr txBox="1"/>
            <p:nvPr/>
          </p:nvSpPr>
          <p:spPr>
            <a:xfrm>
              <a:off x="4516" y="9086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1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43" name="Text Box 42"/>
            <p:cNvSpPr txBox="1"/>
            <p:nvPr/>
          </p:nvSpPr>
          <p:spPr>
            <a:xfrm>
              <a:off x="4516" y="8232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2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44" name="Text Box 43"/>
            <p:cNvSpPr txBox="1"/>
            <p:nvPr/>
          </p:nvSpPr>
          <p:spPr>
            <a:xfrm>
              <a:off x="4516" y="7378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3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45" name="Text Box 44"/>
            <p:cNvSpPr txBox="1"/>
            <p:nvPr/>
          </p:nvSpPr>
          <p:spPr>
            <a:xfrm>
              <a:off x="4516" y="6524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4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46" name="Text Box 45"/>
            <p:cNvSpPr txBox="1"/>
            <p:nvPr/>
          </p:nvSpPr>
          <p:spPr>
            <a:xfrm>
              <a:off x="4516" y="5670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5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47" name="Text Box 46"/>
            <p:cNvSpPr txBox="1"/>
            <p:nvPr/>
          </p:nvSpPr>
          <p:spPr>
            <a:xfrm>
              <a:off x="4516" y="4816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6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48" name="Text Box 47"/>
            <p:cNvSpPr txBox="1"/>
            <p:nvPr/>
          </p:nvSpPr>
          <p:spPr>
            <a:xfrm>
              <a:off x="4516" y="3962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7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49" name="Text Box 48"/>
            <p:cNvSpPr txBox="1"/>
            <p:nvPr/>
          </p:nvSpPr>
          <p:spPr>
            <a:xfrm>
              <a:off x="4516" y="3108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8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50" name="Text Box 49"/>
            <p:cNvSpPr txBox="1"/>
            <p:nvPr/>
          </p:nvSpPr>
          <p:spPr>
            <a:xfrm>
              <a:off x="4516" y="2254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9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51" name="Text Box 50"/>
            <p:cNvSpPr txBox="1"/>
            <p:nvPr/>
          </p:nvSpPr>
          <p:spPr>
            <a:xfrm>
              <a:off x="4381" y="1400"/>
              <a:ext cx="532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10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52" name="Text Box 51"/>
            <p:cNvSpPr txBox="1"/>
            <p:nvPr/>
          </p:nvSpPr>
          <p:spPr>
            <a:xfrm>
              <a:off x="4503" y="10156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0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sp>
        <p:nvSpPr>
          <p:cNvPr id="53" name="5-Point Star 52"/>
          <p:cNvSpPr/>
          <p:nvPr/>
        </p:nvSpPr>
        <p:spPr>
          <a:xfrm>
            <a:off x="1320165" y="888365"/>
            <a:ext cx="360000" cy="360000"/>
          </a:xfrm>
          <a:prstGeom prst="star5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54" name="Rectangles 53"/>
          <p:cNvSpPr/>
          <p:nvPr/>
        </p:nvSpPr>
        <p:spPr>
          <a:xfrm>
            <a:off x="1863090" y="2499360"/>
            <a:ext cx="360000" cy="360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57" name="Text Box 56"/>
          <p:cNvSpPr txBox="1"/>
          <p:nvPr/>
        </p:nvSpPr>
        <p:spPr>
          <a:xfrm>
            <a:off x="7975600" y="2679065"/>
            <a:ext cx="914400" cy="368300"/>
          </a:xfrm>
          <a:prstGeom prst="rect">
            <a:avLst/>
          </a:prstGeom>
          <a:noFill/>
          <a:ln w="12700"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p>
            <a:endParaRPr lang="en-US"/>
          </a:p>
        </p:txBody>
      </p:sp>
      <p:sp>
        <p:nvSpPr>
          <p:cNvPr id="3" name="Text Box 2"/>
          <p:cNvSpPr txBox="1"/>
          <p:nvPr/>
        </p:nvSpPr>
        <p:spPr>
          <a:xfrm>
            <a:off x="6682740" y="6289675"/>
            <a:ext cx="39370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sr-Latn-RS" altLang="en-US" sz="2400" b="1" i="1">
                <a:solidFill>
                  <a:srgbClr val="0070C0"/>
                </a:solidFill>
              </a:rPr>
              <a:t>x</a:t>
            </a:r>
            <a:endParaRPr lang="sr-Latn-RS" altLang="en-US" sz="2400" b="1" i="1">
              <a:solidFill>
                <a:srgbClr val="0070C0"/>
              </a:solidFill>
            </a:endParaRPr>
          </a:p>
        </p:txBody>
      </p:sp>
      <p:sp>
        <p:nvSpPr>
          <p:cNvPr id="4" name="Text Box 3"/>
          <p:cNvSpPr txBox="1"/>
          <p:nvPr/>
        </p:nvSpPr>
        <p:spPr>
          <a:xfrm>
            <a:off x="948055" y="591820"/>
            <a:ext cx="39370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sr-Latn-RS" altLang="en-US" sz="2400" b="1" i="1">
                <a:solidFill>
                  <a:srgbClr val="0070C0"/>
                </a:solidFill>
              </a:rPr>
              <a:t>y</a:t>
            </a:r>
            <a:endParaRPr lang="sr-Latn-RS" altLang="en-US" sz="2400" b="1" i="1">
              <a:solidFill>
                <a:srgbClr val="0070C0"/>
              </a:solidFill>
            </a:endParaRPr>
          </a:p>
        </p:txBody>
      </p:sp>
      <p:sp>
        <p:nvSpPr>
          <p:cNvPr id="37" name="Isosceles Triangle 36"/>
          <p:cNvSpPr/>
          <p:nvPr/>
        </p:nvSpPr>
        <p:spPr>
          <a:xfrm>
            <a:off x="2407285" y="4083685"/>
            <a:ext cx="360000" cy="360000"/>
          </a:xfrm>
          <a:prstGeom prst="triangle">
            <a:avLst/>
          </a:prstGeom>
          <a:solidFill>
            <a:srgbClr val="A468D2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6223000" y="1956435"/>
            <a:ext cx="360000" cy="360000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39" name="Text Box 38"/>
          <p:cNvSpPr txBox="1"/>
          <p:nvPr/>
        </p:nvSpPr>
        <p:spPr>
          <a:xfrm>
            <a:off x="9220200" y="2679065"/>
            <a:ext cx="914400" cy="368300"/>
          </a:xfrm>
          <a:prstGeom prst="rect">
            <a:avLst/>
          </a:prstGeom>
          <a:noFill/>
          <a:ln w="12700"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p>
            <a:endParaRPr lang="en-US"/>
          </a:p>
        </p:txBody>
      </p:sp>
      <p:sp>
        <p:nvSpPr>
          <p:cNvPr id="41" name="Rectangles 40"/>
          <p:cNvSpPr/>
          <p:nvPr/>
        </p:nvSpPr>
        <p:spPr>
          <a:xfrm>
            <a:off x="10553700" y="1423035"/>
            <a:ext cx="360000" cy="360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" name="Text Box 39"/>
          <p:cNvSpPr txBox="1"/>
          <p:nvPr/>
        </p:nvSpPr>
        <p:spPr>
          <a:xfrm>
            <a:off x="7620000" y="2602230"/>
            <a:ext cx="283400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sr-Cyrl-RS" altLang="en-US" sz="2800" b="1"/>
              <a:t>(              ,               )</a:t>
            </a:r>
            <a:endParaRPr lang="sr-Cyrl-RS" altLang="en-US" sz="2800" b="1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18960" y="715645"/>
            <a:ext cx="4778375" cy="1283335"/>
          </a:xfrm>
        </p:spPr>
        <p:txBody>
          <a:bodyPr>
            <a:normAutofit fontScale="90000"/>
          </a:bodyPr>
          <a:p>
            <a:r>
              <a:rPr lang="sr-Cyrl-RS" altLang="en-US"/>
              <a:t>Кој</a:t>
            </a:r>
            <a:r>
              <a:rPr lang="sr-Latn-RS" altLang="sr-Cyrl-RS"/>
              <a:t>e</a:t>
            </a:r>
            <a:r>
              <a:rPr lang="sr-Cyrl-RS" altLang="en-US"/>
              <a:t> су координате </a:t>
            </a:r>
            <a:r>
              <a:rPr lang="sr-Cyrl-RS" altLang="en-US">
                <a:solidFill>
                  <a:srgbClr val="FFC000"/>
                </a:solidFill>
              </a:rPr>
              <a:t>жутог</a:t>
            </a:r>
            <a:r>
              <a:rPr lang="sr-Cyrl-RS" altLang="en-US">
                <a:solidFill>
                  <a:srgbClr val="0070C0"/>
                </a:solidFill>
              </a:rPr>
              <a:t> </a:t>
            </a:r>
            <a:r>
              <a:rPr lang="sr-Cyrl-RS" altLang="en-US">
                <a:solidFill>
                  <a:schemeClr val="tx1"/>
                </a:solidFill>
              </a:rPr>
              <a:t>круга    </a:t>
            </a:r>
            <a:r>
              <a:rPr lang="sr-Cyrl-RS" altLang="en-US"/>
              <a:t>? </a:t>
            </a:r>
            <a:endParaRPr lang="sr-Cyrl-RS" altLang="en-US"/>
          </a:p>
        </p:txBody>
      </p:sp>
      <p:grpSp>
        <p:nvGrpSpPr>
          <p:cNvPr id="55" name="Group 54"/>
          <p:cNvGrpSpPr/>
          <p:nvPr/>
        </p:nvGrpSpPr>
        <p:grpSpPr>
          <a:xfrm>
            <a:off x="610235" y="874395"/>
            <a:ext cx="6072505" cy="5891530"/>
            <a:chOff x="4381" y="1337"/>
            <a:chExt cx="9563" cy="9278"/>
          </a:xfrm>
        </p:grpSpPr>
        <p:cxnSp>
          <p:nvCxnSpPr>
            <p:cNvPr id="5" name="Straight Arrow Connector 4"/>
            <p:cNvCxnSpPr/>
            <p:nvPr/>
          </p:nvCxnSpPr>
          <p:spPr>
            <a:xfrm>
              <a:off x="4926" y="10157"/>
              <a:ext cx="9018" cy="0"/>
            </a:xfrm>
            <a:prstGeom prst="straightConnector1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Arrow Connector 5"/>
            <p:cNvCxnSpPr/>
            <p:nvPr/>
          </p:nvCxnSpPr>
          <p:spPr>
            <a:xfrm flipV="1">
              <a:off x="4926" y="1337"/>
              <a:ext cx="0" cy="8819"/>
            </a:xfrm>
            <a:prstGeom prst="straightConnector1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>
              <a:off x="4926" y="3325"/>
              <a:ext cx="8836" cy="0"/>
            </a:xfrm>
            <a:prstGeom prst="straightConnector1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>
              <a:off x="4926" y="1617"/>
              <a:ext cx="8836" cy="0"/>
            </a:xfrm>
            <a:prstGeom prst="straightConnector1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4926" y="9303"/>
              <a:ext cx="8836" cy="0"/>
            </a:xfrm>
            <a:prstGeom prst="straightConnector1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4926" y="8449"/>
              <a:ext cx="8836" cy="0"/>
            </a:xfrm>
            <a:prstGeom prst="straightConnector1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>
              <a:off x="4926" y="6741"/>
              <a:ext cx="8836" cy="0"/>
            </a:xfrm>
            <a:prstGeom prst="straightConnector1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>
              <a:off x="4926" y="5033"/>
              <a:ext cx="8836" cy="0"/>
            </a:xfrm>
            <a:prstGeom prst="straightConnector1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>
              <a:off x="4926" y="4179"/>
              <a:ext cx="8836" cy="0"/>
            </a:xfrm>
            <a:prstGeom prst="straightConnector1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>
              <a:off x="4926" y="2471"/>
              <a:ext cx="8836" cy="0"/>
            </a:xfrm>
            <a:prstGeom prst="straightConnector1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>
              <a:off x="4926" y="5887"/>
              <a:ext cx="8836" cy="0"/>
            </a:xfrm>
            <a:prstGeom prst="straightConnector1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>
              <a:off x="4926" y="7595"/>
              <a:ext cx="8836" cy="0"/>
            </a:xfrm>
            <a:prstGeom prst="straightConnector1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 flipV="1">
              <a:off x="13486" y="1359"/>
              <a:ext cx="0" cy="8795"/>
            </a:xfrm>
            <a:prstGeom prst="straightConnector1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 flipV="1">
              <a:off x="11774" y="1359"/>
              <a:ext cx="0" cy="8795"/>
            </a:xfrm>
            <a:prstGeom prst="straightConnector1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 flipV="1">
              <a:off x="10918" y="1359"/>
              <a:ext cx="0" cy="8795"/>
            </a:xfrm>
            <a:prstGeom prst="straightConnector1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 flipV="1">
              <a:off x="10062" y="1359"/>
              <a:ext cx="0" cy="8795"/>
            </a:xfrm>
            <a:prstGeom prst="straightConnector1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 flipV="1">
              <a:off x="9206" y="1359"/>
              <a:ext cx="0" cy="8795"/>
            </a:xfrm>
            <a:prstGeom prst="straightConnector1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 flipV="1">
              <a:off x="8350" y="1371"/>
              <a:ext cx="0" cy="8795"/>
            </a:xfrm>
            <a:prstGeom prst="straightConnector1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 flipV="1">
              <a:off x="7494" y="1371"/>
              <a:ext cx="0" cy="8795"/>
            </a:xfrm>
            <a:prstGeom prst="straightConnector1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 flipV="1">
              <a:off x="6638" y="1371"/>
              <a:ext cx="0" cy="8795"/>
            </a:xfrm>
            <a:prstGeom prst="straightConnector1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/>
            <p:nvPr/>
          </p:nvCxnSpPr>
          <p:spPr>
            <a:xfrm flipV="1">
              <a:off x="5782" y="1371"/>
              <a:ext cx="0" cy="8795"/>
            </a:xfrm>
            <a:prstGeom prst="straightConnector1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/>
            <p:nvPr/>
          </p:nvCxnSpPr>
          <p:spPr>
            <a:xfrm flipV="1">
              <a:off x="12630" y="1371"/>
              <a:ext cx="0" cy="8795"/>
            </a:xfrm>
            <a:prstGeom prst="straightConnector1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 Box 25"/>
            <p:cNvSpPr txBox="1"/>
            <p:nvPr/>
          </p:nvSpPr>
          <p:spPr>
            <a:xfrm>
              <a:off x="5577" y="10156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1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27" name="Text Box 26"/>
            <p:cNvSpPr txBox="1"/>
            <p:nvPr/>
          </p:nvSpPr>
          <p:spPr>
            <a:xfrm>
              <a:off x="6433" y="10156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2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28" name="Text Box 27"/>
            <p:cNvSpPr txBox="1"/>
            <p:nvPr/>
          </p:nvSpPr>
          <p:spPr>
            <a:xfrm>
              <a:off x="7289" y="10181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3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29" name="Text Box 28"/>
            <p:cNvSpPr txBox="1"/>
            <p:nvPr/>
          </p:nvSpPr>
          <p:spPr>
            <a:xfrm>
              <a:off x="8145" y="10156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4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31" name="Text Box 30"/>
            <p:cNvSpPr txBox="1"/>
            <p:nvPr/>
          </p:nvSpPr>
          <p:spPr>
            <a:xfrm>
              <a:off x="9001" y="10156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5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32" name="Text Box 31"/>
            <p:cNvSpPr txBox="1"/>
            <p:nvPr/>
          </p:nvSpPr>
          <p:spPr>
            <a:xfrm>
              <a:off x="9857" y="10181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6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33" name="Text Box 32"/>
            <p:cNvSpPr txBox="1"/>
            <p:nvPr/>
          </p:nvSpPr>
          <p:spPr>
            <a:xfrm>
              <a:off x="10713" y="10181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7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34" name="Text Box 33"/>
            <p:cNvSpPr txBox="1"/>
            <p:nvPr/>
          </p:nvSpPr>
          <p:spPr>
            <a:xfrm>
              <a:off x="11569" y="10156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8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35" name="Text Box 34"/>
            <p:cNvSpPr txBox="1"/>
            <p:nvPr/>
          </p:nvSpPr>
          <p:spPr>
            <a:xfrm>
              <a:off x="12425" y="10156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9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36" name="Text Box 35"/>
            <p:cNvSpPr txBox="1"/>
            <p:nvPr/>
          </p:nvSpPr>
          <p:spPr>
            <a:xfrm>
              <a:off x="13220" y="10181"/>
              <a:ext cx="532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10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42" name="Text Box 41"/>
            <p:cNvSpPr txBox="1"/>
            <p:nvPr/>
          </p:nvSpPr>
          <p:spPr>
            <a:xfrm>
              <a:off x="4516" y="9086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1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43" name="Text Box 42"/>
            <p:cNvSpPr txBox="1"/>
            <p:nvPr/>
          </p:nvSpPr>
          <p:spPr>
            <a:xfrm>
              <a:off x="4516" y="8232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2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44" name="Text Box 43"/>
            <p:cNvSpPr txBox="1"/>
            <p:nvPr/>
          </p:nvSpPr>
          <p:spPr>
            <a:xfrm>
              <a:off x="4516" y="7378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3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45" name="Text Box 44"/>
            <p:cNvSpPr txBox="1"/>
            <p:nvPr/>
          </p:nvSpPr>
          <p:spPr>
            <a:xfrm>
              <a:off x="4516" y="6524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4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46" name="Text Box 45"/>
            <p:cNvSpPr txBox="1"/>
            <p:nvPr/>
          </p:nvSpPr>
          <p:spPr>
            <a:xfrm>
              <a:off x="4516" y="5670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5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47" name="Text Box 46"/>
            <p:cNvSpPr txBox="1"/>
            <p:nvPr/>
          </p:nvSpPr>
          <p:spPr>
            <a:xfrm>
              <a:off x="4516" y="4816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6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48" name="Text Box 47"/>
            <p:cNvSpPr txBox="1"/>
            <p:nvPr/>
          </p:nvSpPr>
          <p:spPr>
            <a:xfrm>
              <a:off x="4516" y="3962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7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49" name="Text Box 48"/>
            <p:cNvSpPr txBox="1"/>
            <p:nvPr/>
          </p:nvSpPr>
          <p:spPr>
            <a:xfrm>
              <a:off x="4516" y="3108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8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50" name="Text Box 49"/>
            <p:cNvSpPr txBox="1"/>
            <p:nvPr/>
          </p:nvSpPr>
          <p:spPr>
            <a:xfrm>
              <a:off x="4516" y="2254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9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51" name="Text Box 50"/>
            <p:cNvSpPr txBox="1"/>
            <p:nvPr/>
          </p:nvSpPr>
          <p:spPr>
            <a:xfrm>
              <a:off x="4381" y="1400"/>
              <a:ext cx="532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10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52" name="Text Box 51"/>
            <p:cNvSpPr txBox="1"/>
            <p:nvPr/>
          </p:nvSpPr>
          <p:spPr>
            <a:xfrm>
              <a:off x="4503" y="10156"/>
              <a:ext cx="410" cy="4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sr-Cyrl-RS" altLang="en-US" sz="1200" b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0</a:t>
              </a:r>
              <a:endParaRPr lang="sr-Cyrl-RS" altLang="en-US" sz="1200" b="1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sp>
        <p:nvSpPr>
          <p:cNvPr id="53" name="Heart 52"/>
          <p:cNvSpPr/>
          <p:nvPr/>
        </p:nvSpPr>
        <p:spPr>
          <a:xfrm>
            <a:off x="5124450" y="5795010"/>
            <a:ext cx="360000" cy="360000"/>
          </a:xfrm>
          <a:prstGeom prst="hear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54" name="Rectangles 53"/>
          <p:cNvSpPr/>
          <p:nvPr/>
        </p:nvSpPr>
        <p:spPr>
          <a:xfrm>
            <a:off x="1813560" y="4083685"/>
            <a:ext cx="360000" cy="3600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57" name="Text Box 56"/>
          <p:cNvSpPr txBox="1"/>
          <p:nvPr/>
        </p:nvSpPr>
        <p:spPr>
          <a:xfrm>
            <a:off x="7975600" y="2679065"/>
            <a:ext cx="914400" cy="368300"/>
          </a:xfrm>
          <a:prstGeom prst="rect">
            <a:avLst/>
          </a:prstGeom>
          <a:noFill/>
          <a:ln w="12700"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p>
            <a:endParaRPr lang="en-US"/>
          </a:p>
        </p:txBody>
      </p:sp>
      <p:sp>
        <p:nvSpPr>
          <p:cNvPr id="3" name="Text Box 2"/>
          <p:cNvSpPr txBox="1"/>
          <p:nvPr/>
        </p:nvSpPr>
        <p:spPr>
          <a:xfrm>
            <a:off x="6682740" y="6289675"/>
            <a:ext cx="39370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sr-Latn-RS" altLang="en-US" sz="2400" b="1" i="1">
                <a:solidFill>
                  <a:srgbClr val="0070C0"/>
                </a:solidFill>
              </a:rPr>
              <a:t>x</a:t>
            </a:r>
            <a:endParaRPr lang="sr-Latn-RS" altLang="en-US" sz="2400" b="1" i="1">
              <a:solidFill>
                <a:srgbClr val="0070C0"/>
              </a:solidFill>
            </a:endParaRPr>
          </a:p>
        </p:txBody>
      </p:sp>
      <p:sp>
        <p:nvSpPr>
          <p:cNvPr id="4" name="Text Box 3"/>
          <p:cNvSpPr txBox="1"/>
          <p:nvPr/>
        </p:nvSpPr>
        <p:spPr>
          <a:xfrm>
            <a:off x="948055" y="591820"/>
            <a:ext cx="39370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sr-Latn-RS" altLang="en-US" sz="2400" b="1" i="1">
                <a:solidFill>
                  <a:srgbClr val="0070C0"/>
                </a:solidFill>
              </a:rPr>
              <a:t>y</a:t>
            </a:r>
            <a:endParaRPr lang="sr-Latn-RS" altLang="en-US" sz="2400" b="1" i="1">
              <a:solidFill>
                <a:srgbClr val="0070C0"/>
              </a:solidFill>
            </a:endParaRPr>
          </a:p>
        </p:txBody>
      </p:sp>
      <p:sp>
        <p:nvSpPr>
          <p:cNvPr id="37" name="Isosceles Triangle 36"/>
          <p:cNvSpPr/>
          <p:nvPr/>
        </p:nvSpPr>
        <p:spPr>
          <a:xfrm>
            <a:off x="1320165" y="829945"/>
            <a:ext cx="360000" cy="360000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5124450" y="2499360"/>
            <a:ext cx="360000" cy="36000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39" name="Text Box 38"/>
          <p:cNvSpPr txBox="1"/>
          <p:nvPr/>
        </p:nvSpPr>
        <p:spPr>
          <a:xfrm>
            <a:off x="9220200" y="2679065"/>
            <a:ext cx="914400" cy="368300"/>
          </a:xfrm>
          <a:prstGeom prst="rect">
            <a:avLst/>
          </a:prstGeom>
          <a:noFill/>
          <a:ln w="12700"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p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9497060" y="1456690"/>
            <a:ext cx="360000" cy="36000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689</Words>
  <Application>WPS Presentation</Application>
  <PresentationFormat>Widescreen</PresentationFormat>
  <Paragraphs>404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7" baseType="lpstr">
      <vt:lpstr>Arial</vt:lpstr>
      <vt:lpstr>SimSun</vt:lpstr>
      <vt:lpstr>Wingdings</vt:lpstr>
      <vt:lpstr>Calibri Light</vt:lpstr>
      <vt:lpstr>Calibri</vt:lpstr>
      <vt:lpstr>Microsoft YaHei</vt:lpstr>
      <vt:lpstr>Arial Unicode MS</vt:lpstr>
      <vt:lpstr>Office Theme</vt:lpstr>
      <vt:lpstr>PowerPoint 演示文稿</vt:lpstr>
      <vt:lpstr>Која је x-координата зеленог круга?</vt:lpstr>
      <vt:lpstr>Која је x-координата зеленог круга?</vt:lpstr>
      <vt:lpstr>Која је x-координата зеленог круга?</vt:lpstr>
      <vt:lpstr>Која је x-координата жуте звезде?</vt:lpstr>
      <vt:lpstr>Која је y-координата црвеног срца?</vt:lpstr>
      <vt:lpstr>Која је y-координата плавог квадрата?</vt:lpstr>
      <vt:lpstr>Којe су координате зеленог квадрата    ?</vt:lpstr>
      <vt:lpstr>Којe су координате плавог квадрата    ?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Координатни систем</dc:title>
  <dc:creator/>
  <cp:lastModifiedBy>DrHercog</cp:lastModifiedBy>
  <cp:revision>1</cp:revision>
  <dcterms:created xsi:type="dcterms:W3CDTF">2022-03-02T17:09:03Z</dcterms:created>
  <dcterms:modified xsi:type="dcterms:W3CDTF">2022-03-02T17:09:03Z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65632F96F3944D679D8ACBC37941AEB0</vt:lpwstr>
  </property>
  <property fmtid="{D5CDD505-2E9C-101B-9397-08002B2CF9AE}" pid="3" name="KSOProductBuildVer">
    <vt:lpwstr>1033-11.2.0.10463</vt:lpwstr>
  </property>
</Properties>
</file>