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1FCCC-DC22-4776-B7F9-EF399DEDAEDF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57820-A50B-4887-9A16-3632E3142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57820-A50B-4887-9A16-3632E314221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6A7B06-3FC1-47FB-B380-7651E1DCB0D0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2F4E88-43FE-4634-BB08-654493EDC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A7B06-3FC1-47FB-B380-7651E1DCB0D0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4E88-43FE-4634-BB08-654493EDC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A7B06-3FC1-47FB-B380-7651E1DCB0D0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4E88-43FE-4634-BB08-654493EDC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A7B06-3FC1-47FB-B380-7651E1DCB0D0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4E88-43FE-4634-BB08-654493EDC5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A7B06-3FC1-47FB-B380-7651E1DCB0D0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4E88-43FE-4634-BB08-654493EDC5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A7B06-3FC1-47FB-B380-7651E1DCB0D0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4E88-43FE-4634-BB08-654493EDC5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A7B06-3FC1-47FB-B380-7651E1DCB0D0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4E88-43FE-4634-BB08-654493EDC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A7B06-3FC1-47FB-B380-7651E1DCB0D0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4E88-43FE-4634-BB08-654493EDC5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A7B06-3FC1-47FB-B380-7651E1DCB0D0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4E88-43FE-4634-BB08-654493EDC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16A7B06-3FC1-47FB-B380-7651E1DCB0D0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4E88-43FE-4634-BB08-654493EDC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6A7B06-3FC1-47FB-B380-7651E1DCB0D0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2F4E88-43FE-4634-BB08-654493EDC5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16A7B06-3FC1-47FB-B380-7651E1DCB0D0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2F4E88-43FE-4634-BB08-654493EDC5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Сабирање до 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/>
          </a:p>
          <a:p>
            <a:endParaRPr lang="sr-Cyrl-RS" dirty="0" smtClean="0"/>
          </a:p>
          <a:p>
            <a:endParaRPr lang="sr-Cyrl-RS" dirty="0" smtClean="0"/>
          </a:p>
          <a:p>
            <a:endParaRPr lang="sr-Cyrl-RS" dirty="0" smtClean="0"/>
          </a:p>
          <a:p>
            <a:endParaRPr lang="sr-Cyrl-RS" dirty="0" smtClean="0"/>
          </a:p>
          <a:p>
            <a:endParaRPr lang="sr-Cyrl-R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Колико има укупно плавих и жутих троуглова? Хајде да заједно пребројимо.</a:t>
            </a:r>
            <a:endParaRPr lang="en-US" dirty="0"/>
          </a:p>
        </p:txBody>
      </p:sp>
      <p:pic>
        <p:nvPicPr>
          <p:cNvPr id="4" name="Picture 2" descr="C:\Users\Snake\AppData\Local\Microsoft\Windows\Temporary Internet Files\Content.IE5\F3UFPWAB\triangle_PNG1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286000"/>
            <a:ext cx="1033461" cy="1033461"/>
          </a:xfrm>
          <a:prstGeom prst="rect">
            <a:avLst/>
          </a:prstGeom>
          <a:noFill/>
        </p:spPr>
      </p:pic>
      <p:pic>
        <p:nvPicPr>
          <p:cNvPr id="5" name="Picture 2" descr="C:\Users\Snake\AppData\Local\Microsoft\Windows\Temporary Internet Files\Content.IE5\F3UFPWAB\triangle_PNG1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86000"/>
            <a:ext cx="1033461" cy="1033461"/>
          </a:xfrm>
          <a:prstGeom prst="rect">
            <a:avLst/>
          </a:prstGeom>
          <a:noFill/>
        </p:spPr>
      </p:pic>
      <p:pic>
        <p:nvPicPr>
          <p:cNvPr id="6" name="Picture 2" descr="C:\Users\Snake\AppData\Local\Microsoft\Windows\Temporary Internet Files\Content.IE5\F3UFPWAB\triangle_PNG1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286000"/>
            <a:ext cx="1033461" cy="1033461"/>
          </a:xfrm>
          <a:prstGeom prst="rect">
            <a:avLst/>
          </a:prstGeom>
          <a:noFill/>
        </p:spPr>
      </p:pic>
      <p:pic>
        <p:nvPicPr>
          <p:cNvPr id="7" name="Picture 2" descr="C:\Users\Snake\AppData\Local\Microsoft\Windows\Temporary Internet Files\Content.IE5\F3UFPWAB\triangle_PNG1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286000"/>
            <a:ext cx="1033461" cy="1033461"/>
          </a:xfrm>
          <a:prstGeom prst="rect">
            <a:avLst/>
          </a:prstGeom>
          <a:noFill/>
        </p:spPr>
      </p:pic>
      <p:pic>
        <p:nvPicPr>
          <p:cNvPr id="8" name="Picture 2" descr="C:\Users\Snake\AppData\Local\Microsoft\Windows\Temporary Internet Files\Content.IE5\F3UFPWAB\triangle_PNG1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286000"/>
            <a:ext cx="1033461" cy="1033461"/>
          </a:xfrm>
          <a:prstGeom prst="rect">
            <a:avLst/>
          </a:prstGeom>
          <a:noFill/>
        </p:spPr>
      </p:pic>
      <p:pic>
        <p:nvPicPr>
          <p:cNvPr id="9" name="Picture 2" descr="C:\Users\Snake\AppData\Local\Microsoft\Windows\Temporary Internet Files\Content.IE5\F3UFPWAB\triangle_PNG1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2286000"/>
            <a:ext cx="1033461" cy="1033461"/>
          </a:xfrm>
          <a:prstGeom prst="rect">
            <a:avLst/>
          </a:prstGeom>
          <a:noFill/>
        </p:spPr>
      </p:pic>
      <p:pic>
        <p:nvPicPr>
          <p:cNvPr id="10" name="Picture 2" descr="C:\Users\Snake\AppData\Local\Microsoft\Windows\Temporary Internet Files\Content.IE5\5AHMEV9P\1200px-Yellow_triangle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114799"/>
            <a:ext cx="990600" cy="866775"/>
          </a:xfrm>
          <a:prstGeom prst="rect">
            <a:avLst/>
          </a:prstGeom>
          <a:noFill/>
        </p:spPr>
      </p:pic>
      <p:pic>
        <p:nvPicPr>
          <p:cNvPr id="11" name="Picture 2" descr="C:\Users\Snake\AppData\Local\Microsoft\Windows\Temporary Internet Files\Content.IE5\5AHMEV9P\1200px-Yellow_triangle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4114800"/>
            <a:ext cx="990600" cy="866775"/>
          </a:xfrm>
          <a:prstGeom prst="rect">
            <a:avLst/>
          </a:prstGeom>
          <a:noFill/>
        </p:spPr>
      </p:pic>
      <p:pic>
        <p:nvPicPr>
          <p:cNvPr id="12" name="Picture 2" descr="C:\Users\Snake\AppData\Local\Microsoft\Windows\Temporary Internet Files\Content.IE5\5AHMEV9P\1200px-Yellow_triangle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4114800"/>
            <a:ext cx="990600" cy="866775"/>
          </a:xfrm>
          <a:prstGeom prst="rect">
            <a:avLst/>
          </a:prstGeom>
          <a:noFill/>
        </p:spPr>
      </p:pic>
      <p:pic>
        <p:nvPicPr>
          <p:cNvPr id="13" name="Picture 2" descr="C:\Users\Snake\AppData\Local\Microsoft\Windows\Temporary Internet Files\Content.IE5\5AHMEV9P\1200px-Yellow_triangle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4114800"/>
            <a:ext cx="990600" cy="866775"/>
          </a:xfrm>
          <a:prstGeom prst="rect">
            <a:avLst/>
          </a:prstGeom>
          <a:noFill/>
        </p:spPr>
      </p:pic>
      <p:pic>
        <p:nvPicPr>
          <p:cNvPr id="14" name="Picture 2" descr="C:\Users\Snake\AppData\Local\Microsoft\Windows\Temporary Internet Files\Content.IE5\5AHMEV9P\1200px-Yellow_triangle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114800"/>
            <a:ext cx="990600" cy="866775"/>
          </a:xfrm>
          <a:prstGeom prst="rect">
            <a:avLst/>
          </a:prstGeom>
          <a:noFill/>
        </p:spPr>
      </p:pic>
      <p:pic>
        <p:nvPicPr>
          <p:cNvPr id="15" name="Picture 2" descr="C:\Users\Snake\AppData\Local\Microsoft\Windows\Temporary Internet Files\Content.IE5\5AHMEV9P\1200px-Yellow_triangle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114800"/>
            <a:ext cx="990600" cy="866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И</a:t>
            </a:r>
            <a:r>
              <a:rPr lang="sr-Cyrl-RS" dirty="0" smtClean="0"/>
              <a:t>ма </a:t>
            </a:r>
            <a:r>
              <a:rPr lang="sr-Cyrl-RS" dirty="0" smtClean="0"/>
              <a:t>12 троуглова.</a:t>
            </a:r>
          </a:p>
          <a:p>
            <a:pPr>
              <a:buNone/>
            </a:pPr>
            <a:r>
              <a:rPr lang="sr-Cyrl-RS" dirty="0" smtClean="0"/>
              <a:t>Како записујемо овај исказ? Запиште у свеску.</a:t>
            </a:r>
          </a:p>
          <a:p>
            <a:pPr>
              <a:buNone/>
            </a:pPr>
            <a:endParaRPr lang="sr-Cyrl-RS" dirty="0" smtClean="0"/>
          </a:p>
          <a:p>
            <a:pPr algn="ctr">
              <a:buNone/>
            </a:pPr>
            <a:r>
              <a:rPr lang="sr-Cyrl-RS" sz="8800" b="1" dirty="0" smtClean="0"/>
              <a:t>6 + 6 = 12</a:t>
            </a:r>
            <a:endParaRPr lang="en-US" sz="8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Колико има црвених, а колико зелених кругова?</a:t>
            </a:r>
            <a:endParaRPr lang="en-US" dirty="0"/>
          </a:p>
        </p:txBody>
      </p:sp>
      <p:pic>
        <p:nvPicPr>
          <p:cNvPr id="6147" name="Picture 3" descr="C:\Users\Snake\AppData\Local\Microsoft\Windows\Temporary Internet Files\Content.IE5\5S8MUCNM\1200px-Circle_Rufous_Solid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981200"/>
            <a:ext cx="609600" cy="609600"/>
          </a:xfrm>
          <a:prstGeom prst="rect">
            <a:avLst/>
          </a:prstGeom>
          <a:noFill/>
        </p:spPr>
      </p:pic>
      <p:pic>
        <p:nvPicPr>
          <p:cNvPr id="6" name="Picture 3" descr="C:\Users\Snake\AppData\Local\Microsoft\Windows\Temporary Internet Files\Content.IE5\5S8MUCNM\1200px-Circle_Rufous_Solid.svg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981200"/>
            <a:ext cx="609600" cy="609600"/>
          </a:xfrm>
          <a:prstGeom prst="rect">
            <a:avLst/>
          </a:prstGeom>
          <a:noFill/>
        </p:spPr>
      </p:pic>
      <p:pic>
        <p:nvPicPr>
          <p:cNvPr id="7" name="Picture 3" descr="C:\Users\Snake\AppData\Local\Microsoft\Windows\Temporary Internet Files\Content.IE5\5S8MUCNM\1200px-Circle_Rufous_Solid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981200"/>
            <a:ext cx="609600" cy="609600"/>
          </a:xfrm>
          <a:prstGeom prst="rect">
            <a:avLst/>
          </a:prstGeom>
          <a:noFill/>
        </p:spPr>
      </p:pic>
      <p:pic>
        <p:nvPicPr>
          <p:cNvPr id="8" name="Picture 3" descr="C:\Users\Snake\AppData\Local\Microsoft\Windows\Temporary Internet Files\Content.IE5\5S8MUCNM\1200px-Circle_Rufous_Solid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981200"/>
            <a:ext cx="609600" cy="609600"/>
          </a:xfrm>
          <a:prstGeom prst="rect">
            <a:avLst/>
          </a:prstGeom>
          <a:noFill/>
        </p:spPr>
      </p:pic>
      <p:pic>
        <p:nvPicPr>
          <p:cNvPr id="9" name="Picture 3" descr="C:\Users\Snake\AppData\Local\Microsoft\Windows\Temporary Internet Files\Content.IE5\5S8MUCNM\1200px-Circle_Rufous_Solid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981200"/>
            <a:ext cx="609600" cy="609600"/>
          </a:xfrm>
          <a:prstGeom prst="rect">
            <a:avLst/>
          </a:prstGeom>
          <a:noFill/>
        </p:spPr>
      </p:pic>
      <p:pic>
        <p:nvPicPr>
          <p:cNvPr id="10" name="Picture 3" descr="C:\Users\Snake\AppData\Local\Microsoft\Windows\Temporary Internet Files\Content.IE5\5S8MUCNM\1200px-Circle_Rufous_Solid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981200"/>
            <a:ext cx="609600" cy="609600"/>
          </a:xfrm>
          <a:prstGeom prst="rect">
            <a:avLst/>
          </a:prstGeom>
          <a:noFill/>
        </p:spPr>
      </p:pic>
      <p:pic>
        <p:nvPicPr>
          <p:cNvPr id="11" name="Picture 3" descr="C:\Users\Snake\AppData\Local\Microsoft\Windows\Temporary Internet Files\Content.IE5\5S8MUCNM\1200px-Circle_Rufous_Solid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1905000"/>
            <a:ext cx="609600" cy="609600"/>
          </a:xfrm>
          <a:prstGeom prst="rect">
            <a:avLst/>
          </a:prstGeom>
          <a:noFill/>
        </p:spPr>
      </p:pic>
      <p:pic>
        <p:nvPicPr>
          <p:cNvPr id="12" name="Picture 3" descr="C:\Users\Snake\AppData\Local\Microsoft\Windows\Temporary Internet Files\Content.IE5\5S8MUCNM\1200px-Circle_Rufous_Solid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1981200"/>
            <a:ext cx="609600" cy="609600"/>
          </a:xfrm>
          <a:prstGeom prst="rect">
            <a:avLst/>
          </a:prstGeom>
          <a:noFill/>
        </p:spPr>
      </p:pic>
      <p:pic>
        <p:nvPicPr>
          <p:cNvPr id="6148" name="Picture 4" descr="C:\Users\Snake\AppData\Local\Microsoft\Windows\Temporary Internet Files\Content.IE5\MCN4J6J0\1200px-Circle-green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276600"/>
            <a:ext cx="609600" cy="609600"/>
          </a:xfrm>
          <a:prstGeom prst="rect">
            <a:avLst/>
          </a:prstGeom>
          <a:noFill/>
        </p:spPr>
      </p:pic>
      <p:pic>
        <p:nvPicPr>
          <p:cNvPr id="14" name="Picture 4" descr="C:\Users\Snake\AppData\Local\Microsoft\Windows\Temporary Internet Files\Content.IE5\MCN4J6J0\1200px-Circle-green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276600"/>
            <a:ext cx="609600" cy="609600"/>
          </a:xfrm>
          <a:prstGeom prst="rect">
            <a:avLst/>
          </a:prstGeom>
          <a:noFill/>
        </p:spPr>
      </p:pic>
      <p:pic>
        <p:nvPicPr>
          <p:cNvPr id="15" name="Picture 4" descr="C:\Users\Snake\AppData\Local\Microsoft\Windows\Temporary Internet Files\Content.IE5\MCN4J6J0\1200px-Circle-green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3276600"/>
            <a:ext cx="609600" cy="609600"/>
          </a:xfrm>
          <a:prstGeom prst="rect">
            <a:avLst/>
          </a:prstGeom>
          <a:noFill/>
        </p:spPr>
      </p:pic>
      <p:pic>
        <p:nvPicPr>
          <p:cNvPr id="16" name="Picture 4" descr="C:\Users\Snake\AppData\Local\Microsoft\Windows\Temporary Internet Files\Content.IE5\MCN4J6J0\1200px-Circle-green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276600"/>
            <a:ext cx="609600" cy="609600"/>
          </a:xfrm>
          <a:prstGeom prst="rect">
            <a:avLst/>
          </a:prstGeom>
          <a:noFill/>
        </p:spPr>
      </p:pic>
      <p:pic>
        <p:nvPicPr>
          <p:cNvPr id="17" name="Picture 4" descr="C:\Users\Snake\AppData\Local\Microsoft\Windows\Temporary Internet Files\Content.IE5\MCN4J6J0\1200px-Circle-green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276600"/>
            <a:ext cx="609600" cy="609600"/>
          </a:xfrm>
          <a:prstGeom prst="rect">
            <a:avLst/>
          </a:prstGeom>
          <a:noFill/>
        </p:spPr>
      </p:pic>
      <p:pic>
        <p:nvPicPr>
          <p:cNvPr id="18" name="Picture 4" descr="C:\Users\Snake\AppData\Local\Microsoft\Windows\Temporary Internet Files\Content.IE5\MCN4J6J0\1200px-Circle-green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3200400"/>
            <a:ext cx="609600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Имамо 8 црвених кругова и 6 зелених кругова.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То записујемо: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sz="8800" dirty="0" smtClean="0"/>
              <a:t>8 + 6 = 14</a:t>
            </a:r>
            <a:endParaRPr lang="en-US" sz="8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Како записујемо овај исказ?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На следећем линку се налази игрица коју сам направила за вас. </a:t>
            </a:r>
          </a:p>
          <a:p>
            <a:pPr>
              <a:buNone/>
            </a:pPr>
            <a:r>
              <a:rPr lang="sr-Cyrl-RS" dirty="0" smtClean="0"/>
              <a:t>Потребно је да пронађете тачан збир и да спојите парове. Молим вас да задатке препишете у свеску.</a:t>
            </a:r>
          </a:p>
          <a:p>
            <a:pPr>
              <a:buNone/>
            </a:pPr>
            <a:r>
              <a:rPr lang="en-US" sz="2400" dirty="0" smtClean="0"/>
              <a:t>https://learningapps.org/display?v=pkr0axoit21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2819400"/>
            <a:ext cx="3441055" cy="9871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Колико звезда видиш? Преброј.</a:t>
            </a:r>
            <a:endParaRPr lang="en-US" dirty="0"/>
          </a:p>
        </p:txBody>
      </p:sp>
      <p:pic>
        <p:nvPicPr>
          <p:cNvPr id="1026" name="Picture 2" descr="C:\Users\Snake\AppData\Local\Microsoft\Windows\Temporary Internet Files\Content.IE5\MCN4J6J0\red_star_PNG3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295400"/>
            <a:ext cx="1822449" cy="1366837"/>
          </a:xfrm>
          <a:prstGeom prst="rect">
            <a:avLst/>
          </a:prstGeom>
          <a:noFill/>
        </p:spPr>
      </p:pic>
      <p:pic>
        <p:nvPicPr>
          <p:cNvPr id="5" name="Picture 2" descr="C:\Users\Snake\AppData\Local\Microsoft\Windows\Temporary Internet Files\Content.IE5\MCN4J6J0\red_star_PNG3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590800"/>
            <a:ext cx="1822449" cy="1366837"/>
          </a:xfrm>
          <a:prstGeom prst="rect">
            <a:avLst/>
          </a:prstGeom>
          <a:noFill/>
        </p:spPr>
      </p:pic>
      <p:pic>
        <p:nvPicPr>
          <p:cNvPr id="6" name="Picture 2" descr="C:\Users\Snake\AppData\Local\Microsoft\Windows\Temporary Internet Files\Content.IE5\MCN4J6J0\red_star_PNG3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514600"/>
            <a:ext cx="1822449" cy="1366837"/>
          </a:xfrm>
          <a:prstGeom prst="rect">
            <a:avLst/>
          </a:prstGeom>
          <a:noFill/>
        </p:spPr>
      </p:pic>
      <p:pic>
        <p:nvPicPr>
          <p:cNvPr id="7" name="Picture 2" descr="C:\Users\Snake\AppData\Local\Microsoft\Windows\Temporary Internet Files\Content.IE5\MCN4J6J0\red_star_PNG3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2514600"/>
            <a:ext cx="1822449" cy="1366837"/>
          </a:xfrm>
          <a:prstGeom prst="rect">
            <a:avLst/>
          </a:prstGeom>
          <a:noFill/>
        </p:spPr>
      </p:pic>
      <p:pic>
        <p:nvPicPr>
          <p:cNvPr id="8" name="Picture 2" descr="C:\Users\Snake\AppData\Local\Microsoft\Windows\Temporary Internet Files\Content.IE5\MCN4J6J0\red_star_PNG3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590800"/>
            <a:ext cx="1822449" cy="1366837"/>
          </a:xfrm>
          <a:prstGeom prst="rect">
            <a:avLst/>
          </a:prstGeom>
          <a:noFill/>
        </p:spPr>
      </p:pic>
      <p:pic>
        <p:nvPicPr>
          <p:cNvPr id="9" name="Picture 2" descr="C:\Users\Snake\AppData\Local\Microsoft\Windows\Temporary Internet Files\Content.IE5\MCN4J6J0\red_star_PNG3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590800"/>
            <a:ext cx="1822449" cy="1366837"/>
          </a:xfrm>
          <a:prstGeom prst="rect">
            <a:avLst/>
          </a:prstGeom>
          <a:noFill/>
        </p:spPr>
      </p:pic>
      <p:pic>
        <p:nvPicPr>
          <p:cNvPr id="10" name="Picture 2" descr="C:\Users\Snake\AppData\Local\Microsoft\Windows\Temporary Internet Files\Content.IE5\MCN4J6J0\red_star_PNG3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295400"/>
            <a:ext cx="1822449" cy="1366837"/>
          </a:xfrm>
          <a:prstGeom prst="rect">
            <a:avLst/>
          </a:prstGeom>
          <a:noFill/>
        </p:spPr>
      </p:pic>
      <p:pic>
        <p:nvPicPr>
          <p:cNvPr id="11" name="Picture 2" descr="C:\Users\Snake\AppData\Local\Microsoft\Windows\Temporary Internet Files\Content.IE5\MCN4J6J0\red_star_PNG3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295400"/>
            <a:ext cx="1822449" cy="1366837"/>
          </a:xfrm>
          <a:prstGeom prst="rect">
            <a:avLst/>
          </a:prstGeom>
          <a:noFill/>
        </p:spPr>
      </p:pic>
      <p:pic>
        <p:nvPicPr>
          <p:cNvPr id="12" name="Picture 2" descr="C:\Users\Snake\AppData\Local\Microsoft\Windows\Temporary Internet Files\Content.IE5\MCN4J6J0\red_star_PNG3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295400"/>
            <a:ext cx="1822449" cy="1366837"/>
          </a:xfrm>
          <a:prstGeom prst="rect">
            <a:avLst/>
          </a:prstGeom>
          <a:noFill/>
        </p:spPr>
      </p:pic>
      <p:pic>
        <p:nvPicPr>
          <p:cNvPr id="13" name="Picture 2" descr="C:\Users\Snake\AppData\Local\Microsoft\Windows\Temporary Internet Files\Content.IE5\MCN4J6J0\red_star_PNG3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295400"/>
            <a:ext cx="1822449" cy="1366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r-Cyrl-RS" dirty="0" smtClean="0"/>
          </a:p>
          <a:p>
            <a:pPr algn="ctr">
              <a:buNone/>
            </a:pPr>
            <a:endParaRPr lang="sr-Cyrl-R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sr-Cyrl-RS" dirty="0" smtClean="0"/>
              <a:t>Тачан </a:t>
            </a:r>
            <a:r>
              <a:rPr lang="sr-Cyrl-RS" dirty="0" smtClean="0"/>
              <a:t>број је 10.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Изброј срца. Колико их има?</a:t>
            </a:r>
            <a:endParaRPr lang="en-US" dirty="0"/>
          </a:p>
        </p:txBody>
      </p:sp>
      <p:pic>
        <p:nvPicPr>
          <p:cNvPr id="2050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971800"/>
            <a:ext cx="1143000" cy="1143000"/>
          </a:xfrm>
          <a:prstGeom prst="rect">
            <a:avLst/>
          </a:prstGeom>
          <a:noFill/>
        </p:spPr>
      </p:pic>
      <p:pic>
        <p:nvPicPr>
          <p:cNvPr id="6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828800"/>
            <a:ext cx="1143000" cy="1143000"/>
          </a:xfrm>
          <a:prstGeom prst="rect">
            <a:avLst/>
          </a:prstGeom>
          <a:noFill/>
        </p:spPr>
      </p:pic>
      <p:pic>
        <p:nvPicPr>
          <p:cNvPr id="7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114800"/>
            <a:ext cx="1143000" cy="1143000"/>
          </a:xfrm>
          <a:prstGeom prst="rect">
            <a:avLst/>
          </a:prstGeom>
          <a:noFill/>
        </p:spPr>
      </p:pic>
      <p:pic>
        <p:nvPicPr>
          <p:cNvPr id="8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895600"/>
            <a:ext cx="1143000" cy="1143000"/>
          </a:xfrm>
          <a:prstGeom prst="rect">
            <a:avLst/>
          </a:prstGeom>
          <a:noFill/>
        </p:spPr>
      </p:pic>
      <p:pic>
        <p:nvPicPr>
          <p:cNvPr id="9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828800"/>
            <a:ext cx="1143000" cy="1143000"/>
          </a:xfrm>
          <a:prstGeom prst="rect">
            <a:avLst/>
          </a:prstGeom>
          <a:noFill/>
        </p:spPr>
      </p:pic>
      <p:pic>
        <p:nvPicPr>
          <p:cNvPr id="10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4191000"/>
            <a:ext cx="1143000" cy="1143000"/>
          </a:xfrm>
          <a:prstGeom prst="rect">
            <a:avLst/>
          </a:prstGeom>
          <a:noFill/>
        </p:spPr>
      </p:pic>
      <p:pic>
        <p:nvPicPr>
          <p:cNvPr id="11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971800"/>
            <a:ext cx="1143000" cy="1143000"/>
          </a:xfrm>
          <a:prstGeom prst="rect">
            <a:avLst/>
          </a:prstGeom>
          <a:noFill/>
        </p:spPr>
      </p:pic>
      <p:pic>
        <p:nvPicPr>
          <p:cNvPr id="12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828800"/>
            <a:ext cx="1143000" cy="1143000"/>
          </a:xfrm>
          <a:prstGeom prst="rect">
            <a:avLst/>
          </a:prstGeom>
          <a:noFill/>
        </p:spPr>
      </p:pic>
      <p:pic>
        <p:nvPicPr>
          <p:cNvPr id="13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4191000"/>
            <a:ext cx="1143000" cy="1143000"/>
          </a:xfrm>
          <a:prstGeom prst="rect">
            <a:avLst/>
          </a:prstGeom>
          <a:noFill/>
        </p:spPr>
      </p:pic>
      <p:pic>
        <p:nvPicPr>
          <p:cNvPr id="14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2819400"/>
            <a:ext cx="1143000" cy="1143000"/>
          </a:xfrm>
          <a:prstGeom prst="rect">
            <a:avLst/>
          </a:prstGeom>
          <a:noFill/>
        </p:spPr>
      </p:pic>
      <p:pic>
        <p:nvPicPr>
          <p:cNvPr id="15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191000"/>
            <a:ext cx="1143000" cy="1143000"/>
          </a:xfrm>
          <a:prstGeom prst="rect">
            <a:avLst/>
          </a:prstGeom>
          <a:noFill/>
        </p:spPr>
      </p:pic>
      <p:pic>
        <p:nvPicPr>
          <p:cNvPr id="16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4191000"/>
            <a:ext cx="1143000" cy="1143000"/>
          </a:xfrm>
          <a:prstGeom prst="rect">
            <a:avLst/>
          </a:prstGeom>
          <a:noFill/>
        </p:spPr>
      </p:pic>
      <p:pic>
        <p:nvPicPr>
          <p:cNvPr id="17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828800"/>
            <a:ext cx="1143000" cy="1143000"/>
          </a:xfrm>
          <a:prstGeom prst="rect">
            <a:avLst/>
          </a:prstGeom>
          <a:noFill/>
        </p:spPr>
      </p:pic>
      <p:pic>
        <p:nvPicPr>
          <p:cNvPr id="18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971800"/>
            <a:ext cx="1143000" cy="1143000"/>
          </a:xfrm>
          <a:prstGeom prst="rect">
            <a:avLst/>
          </a:prstGeom>
          <a:noFill/>
        </p:spPr>
      </p:pic>
      <p:pic>
        <p:nvPicPr>
          <p:cNvPr id="19" name="Picture 2" descr="C:\Users\Snake\AppData\Local\Microsoft\Windows\Temporary Internet Files\Content.IE5\F3UFPWAB\1200px-Heart_coraz%C3%B3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16764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r-Cyrl-RS" dirty="0" smtClean="0"/>
          </a:p>
          <a:p>
            <a:pPr algn="ctr">
              <a:buNone/>
            </a:pPr>
            <a:endParaRPr lang="sr-Cyrl-RS" dirty="0" smtClean="0"/>
          </a:p>
          <a:p>
            <a:pPr algn="ctr">
              <a:buNone/>
            </a:pPr>
            <a:endParaRPr lang="sr-Cyrl-RS" dirty="0" smtClean="0"/>
          </a:p>
          <a:p>
            <a:pPr algn="ctr">
              <a:buNone/>
            </a:pPr>
            <a:r>
              <a:rPr lang="sr-Cyrl-RS" dirty="0" smtClean="0"/>
              <a:t>Има их 15.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Колико има плавих троуглова?</a:t>
            </a:r>
            <a:endParaRPr lang="en-US" dirty="0"/>
          </a:p>
        </p:txBody>
      </p:sp>
      <p:pic>
        <p:nvPicPr>
          <p:cNvPr id="5" name="Picture 2" descr="C:\Users\Snake\AppData\Local\Microsoft\Windows\Temporary Internet Files\Content.IE5\F3UFPWAB\triangle_PNG17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9020" y="1481139"/>
            <a:ext cx="1033461" cy="1033461"/>
          </a:xfrm>
          <a:prstGeom prst="rect">
            <a:avLst/>
          </a:prstGeom>
          <a:noFill/>
        </p:spPr>
      </p:pic>
      <p:pic>
        <p:nvPicPr>
          <p:cNvPr id="6" name="Picture 2" descr="C:\Users\Snake\AppData\Local\Microsoft\Windows\Temporary Internet Files\Content.IE5\F3UFPWAB\triangle_PNG1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447800"/>
            <a:ext cx="1033461" cy="1033461"/>
          </a:xfrm>
          <a:prstGeom prst="rect">
            <a:avLst/>
          </a:prstGeom>
          <a:noFill/>
        </p:spPr>
      </p:pic>
      <p:pic>
        <p:nvPicPr>
          <p:cNvPr id="7" name="Picture 2" descr="C:\Users\Snake\AppData\Local\Microsoft\Windows\Temporary Internet Files\Content.IE5\F3UFPWAB\triangle_PNG1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447800"/>
            <a:ext cx="1033461" cy="1033461"/>
          </a:xfrm>
          <a:prstGeom prst="rect">
            <a:avLst/>
          </a:prstGeom>
          <a:noFill/>
        </p:spPr>
      </p:pic>
      <p:pic>
        <p:nvPicPr>
          <p:cNvPr id="8" name="Picture 2" descr="C:\Users\Snake\AppData\Local\Microsoft\Windows\Temporary Internet Files\Content.IE5\F3UFPWAB\triangle_PNG1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447800"/>
            <a:ext cx="1033461" cy="1033461"/>
          </a:xfrm>
          <a:prstGeom prst="rect">
            <a:avLst/>
          </a:prstGeom>
          <a:noFill/>
        </p:spPr>
      </p:pic>
      <p:pic>
        <p:nvPicPr>
          <p:cNvPr id="9" name="Picture 2" descr="C:\Users\Snake\AppData\Local\Microsoft\Windows\Temporary Internet Files\Content.IE5\F3UFPWAB\triangle_PNG1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447800"/>
            <a:ext cx="1033461" cy="1033461"/>
          </a:xfrm>
          <a:prstGeom prst="rect">
            <a:avLst/>
          </a:prstGeom>
          <a:noFill/>
        </p:spPr>
      </p:pic>
      <p:pic>
        <p:nvPicPr>
          <p:cNvPr id="10" name="Picture 2" descr="C:\Users\Snake\AppData\Local\Microsoft\Windows\Temporary Internet Files\Content.IE5\F3UFPWAB\triangle_PNG1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1447800"/>
            <a:ext cx="1033461" cy="1033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r-Cyrl-RS" dirty="0" smtClean="0"/>
          </a:p>
          <a:p>
            <a:pPr algn="ctr">
              <a:buNone/>
            </a:pPr>
            <a:endParaRPr lang="sr-Cyrl-RS" dirty="0" smtClean="0"/>
          </a:p>
          <a:p>
            <a:pPr algn="ctr">
              <a:buNone/>
            </a:pPr>
            <a:endParaRPr lang="sr-Cyrl-RS" dirty="0" smtClean="0"/>
          </a:p>
          <a:p>
            <a:pPr algn="ctr">
              <a:buNone/>
            </a:pPr>
            <a:r>
              <a:rPr lang="sr-Cyrl-RS" dirty="0" smtClean="0"/>
              <a:t>И</a:t>
            </a:r>
            <a:r>
              <a:rPr lang="sr-Cyrl-RS" dirty="0" smtClean="0"/>
              <a:t>ма </a:t>
            </a:r>
            <a:r>
              <a:rPr lang="sr-Cyrl-RS" dirty="0" smtClean="0"/>
              <a:t>6 плавих троуглова.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Колико има жутих троуглова?</a:t>
            </a:r>
            <a:endParaRPr lang="en-US" dirty="0"/>
          </a:p>
        </p:txBody>
      </p:sp>
      <p:pic>
        <p:nvPicPr>
          <p:cNvPr id="5" name="Picture 2" descr="C:\Users\Snake\AppData\Local\Microsoft\Windows\Temporary Internet Files\Content.IE5\5AHMEV9P\1200px-Yellow_triangle.svg[1]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447799"/>
            <a:ext cx="990600" cy="866775"/>
          </a:xfrm>
          <a:prstGeom prst="rect">
            <a:avLst/>
          </a:prstGeom>
          <a:noFill/>
        </p:spPr>
      </p:pic>
      <p:pic>
        <p:nvPicPr>
          <p:cNvPr id="7" name="Picture 2" descr="C:\Users\Snake\AppData\Local\Microsoft\Windows\Temporary Internet Files\Content.IE5\5AHMEV9P\1200px-Yellow_triangle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447800"/>
            <a:ext cx="990600" cy="866775"/>
          </a:xfrm>
          <a:prstGeom prst="rect">
            <a:avLst/>
          </a:prstGeom>
          <a:noFill/>
        </p:spPr>
      </p:pic>
      <p:pic>
        <p:nvPicPr>
          <p:cNvPr id="8" name="Picture 2" descr="C:\Users\Snake\AppData\Local\Microsoft\Windows\Temporary Internet Files\Content.IE5\5AHMEV9P\1200px-Yellow_triangle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447800"/>
            <a:ext cx="990600" cy="866775"/>
          </a:xfrm>
          <a:prstGeom prst="rect">
            <a:avLst/>
          </a:prstGeom>
          <a:noFill/>
        </p:spPr>
      </p:pic>
      <p:pic>
        <p:nvPicPr>
          <p:cNvPr id="9" name="Picture 2" descr="C:\Users\Snake\AppData\Local\Microsoft\Windows\Temporary Internet Files\Content.IE5\5AHMEV9P\1200px-Yellow_triangle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447800"/>
            <a:ext cx="990600" cy="866775"/>
          </a:xfrm>
          <a:prstGeom prst="rect">
            <a:avLst/>
          </a:prstGeom>
          <a:noFill/>
        </p:spPr>
      </p:pic>
      <p:pic>
        <p:nvPicPr>
          <p:cNvPr id="10" name="Picture 2" descr="C:\Users\Snake\AppData\Local\Microsoft\Windows\Temporary Internet Files\Content.IE5\5AHMEV9P\1200px-Yellow_triangle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447800"/>
            <a:ext cx="990600" cy="866775"/>
          </a:xfrm>
          <a:prstGeom prst="rect">
            <a:avLst/>
          </a:prstGeom>
          <a:noFill/>
        </p:spPr>
      </p:pic>
      <p:pic>
        <p:nvPicPr>
          <p:cNvPr id="11" name="Picture 2" descr="C:\Users\Snake\AppData\Local\Microsoft\Windows\Temporary Internet Files\Content.IE5\5AHMEV9P\1200px-Yellow_triangle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447800"/>
            <a:ext cx="990600" cy="866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 algn="ctr">
              <a:buNone/>
            </a:pPr>
            <a:endParaRPr lang="sr-Cyrl-RS" dirty="0" smtClean="0"/>
          </a:p>
          <a:p>
            <a:pPr algn="ctr">
              <a:buNone/>
            </a:pPr>
            <a:r>
              <a:rPr lang="sr-Cyrl-RS" dirty="0" smtClean="0"/>
              <a:t>И</a:t>
            </a:r>
            <a:r>
              <a:rPr lang="sr-Cyrl-RS" dirty="0" smtClean="0"/>
              <a:t>ма </a:t>
            </a:r>
            <a:r>
              <a:rPr lang="sr-Cyrl-RS" dirty="0" smtClean="0"/>
              <a:t>и 6 жутих троуглова.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</TotalTime>
  <Words>143</Words>
  <Application>Microsoft Office PowerPoint</Application>
  <PresentationFormat>On-screen Show (4:3)</PresentationFormat>
  <Paragraphs>43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Сабирање до 20</vt:lpstr>
      <vt:lpstr>Колико звезда видиш? Преброј.</vt:lpstr>
      <vt:lpstr>Slide 3</vt:lpstr>
      <vt:lpstr>Изброј срца. Колико их има?</vt:lpstr>
      <vt:lpstr>Slide 5</vt:lpstr>
      <vt:lpstr>Колико има плавих троуглова?</vt:lpstr>
      <vt:lpstr>Slide 7</vt:lpstr>
      <vt:lpstr>Колико има жутих троуглова?</vt:lpstr>
      <vt:lpstr>Slide 9</vt:lpstr>
      <vt:lpstr>Колико има укупно плавих и жутих троуглова? Хајде да заједно пребројимо.</vt:lpstr>
      <vt:lpstr>Slide 11</vt:lpstr>
      <vt:lpstr>Колико има црвених, а колико зелених кругова?</vt:lpstr>
      <vt:lpstr>Како записујемо овај исказ?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Сабирање до 20</dc:title>
  <dc:creator>Snake</dc:creator>
  <cp:lastModifiedBy>User</cp:lastModifiedBy>
  <cp:revision>13</cp:revision>
  <dcterms:created xsi:type="dcterms:W3CDTF">2021-11-10T18:13:39Z</dcterms:created>
  <dcterms:modified xsi:type="dcterms:W3CDTF">2022-03-14T09:13:05Z</dcterms:modified>
</cp:coreProperties>
</file>